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351" r:id="rId3"/>
    <p:sldId id="368" r:id="rId4"/>
    <p:sldId id="360" r:id="rId5"/>
    <p:sldId id="361" r:id="rId6"/>
    <p:sldId id="352" r:id="rId7"/>
    <p:sldId id="353" r:id="rId8"/>
    <p:sldId id="362" r:id="rId9"/>
    <p:sldId id="363" r:id="rId10"/>
    <p:sldId id="364" r:id="rId11"/>
    <p:sldId id="354" r:id="rId12"/>
    <p:sldId id="355" r:id="rId13"/>
    <p:sldId id="359" r:id="rId14"/>
    <p:sldId id="369" r:id="rId15"/>
    <p:sldId id="371" r:id="rId16"/>
    <p:sldId id="370" r:id="rId17"/>
    <p:sldId id="356" r:id="rId18"/>
    <p:sldId id="372" r:id="rId19"/>
    <p:sldId id="365" r:id="rId20"/>
    <p:sldId id="366" r:id="rId21"/>
    <p:sldId id="367" r:id="rId22"/>
    <p:sldId id="357" r:id="rId23"/>
    <p:sldId id="373" r:id="rId24"/>
    <p:sldId id="374" r:id="rId25"/>
    <p:sldId id="375" r:id="rId26"/>
    <p:sldId id="376" r:id="rId27"/>
    <p:sldId id="377" r:id="rId28"/>
    <p:sldId id="358" r:id="rId29"/>
    <p:sldId id="378" r:id="rId30"/>
    <p:sldId id="379" r:id="rId31"/>
    <p:sldId id="380" r:id="rId32"/>
    <p:sldId id="381" r:id="rId33"/>
    <p:sldId id="382" r:id="rId34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6542" autoAdjust="0"/>
  </p:normalViewPr>
  <p:slideViewPr>
    <p:cSldViewPr snapToGrid="0">
      <p:cViewPr varScale="1">
        <p:scale>
          <a:sx n="54" d="100"/>
          <a:sy n="54" d="100"/>
        </p:scale>
        <p:origin x="170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42B2CF-B11A-4FE5-A31B-552A9073FE9C}" type="datetimeFigureOut">
              <a:rPr lang="tr-TR" smtClean="0"/>
              <a:t>23.03.2025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91A12D-267E-469F-A4DC-AD7CA34358D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31057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76384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1C346-DE84-927D-1F9A-928C787E6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AABD0473-D268-9605-9FF0-93A5E54174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5F2ABF4B-D21B-4624-CA1E-38C861840A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Bu diyagramda </a:t>
            </a:r>
            <a:r>
              <a:rPr lang="tr-TR" b="1" dirty="0" err="1" smtClean="0"/>
              <a:t>Generative</a:t>
            </a:r>
            <a:r>
              <a:rPr lang="tr-TR" b="1" dirty="0" smtClean="0"/>
              <a:t> </a:t>
            </a:r>
            <a:r>
              <a:rPr lang="tr-TR" b="1" dirty="0" err="1" smtClean="0"/>
              <a:t>Adversarial</a:t>
            </a:r>
            <a:r>
              <a:rPr lang="tr-TR" b="1" dirty="0" smtClean="0"/>
              <a:t> Network (GAN)</a:t>
            </a:r>
            <a:r>
              <a:rPr lang="tr-TR" dirty="0" smtClean="0"/>
              <a:t> (Üretici Rekabetçi Ağ) temelde iki ana bileşenden oluşur:</a:t>
            </a:r>
          </a:p>
          <a:p>
            <a:r>
              <a:rPr lang="tr-TR" b="1" dirty="0" err="1" smtClean="0"/>
              <a:t>Generator</a:t>
            </a:r>
            <a:r>
              <a:rPr lang="tr-TR" b="1" dirty="0" smtClean="0"/>
              <a:t> (Üretici)</a:t>
            </a:r>
            <a:r>
              <a:rPr lang="tr-TR" dirty="0" smtClean="0"/>
              <a:t>:</a:t>
            </a:r>
          </a:p>
          <a:p>
            <a:pPr lvl="1"/>
            <a:r>
              <a:rPr lang="tr-TR" b="1" dirty="0" smtClean="0"/>
              <a:t>Z</a:t>
            </a:r>
            <a:r>
              <a:rPr lang="tr-TR" dirty="0" smtClean="0"/>
              <a:t>: Rastgele bir gürültü (</a:t>
            </a:r>
            <a:r>
              <a:rPr lang="tr-TR" dirty="0" err="1" smtClean="0"/>
              <a:t>Gaussian</a:t>
            </a:r>
            <a:r>
              <a:rPr lang="tr-TR" dirty="0" smtClean="0"/>
              <a:t>/</a:t>
            </a:r>
            <a:r>
              <a:rPr lang="tr-TR" dirty="0" err="1" smtClean="0"/>
              <a:t>Uniform</a:t>
            </a:r>
            <a:r>
              <a:rPr lang="tr-TR" dirty="0" smtClean="0"/>
              <a:t>) değerini temsil eder ve bu, ağın öğrenmeye başladığı gizli (</a:t>
            </a:r>
            <a:r>
              <a:rPr lang="tr-TR" dirty="0" err="1" smtClean="0"/>
              <a:t>latent</a:t>
            </a:r>
            <a:r>
              <a:rPr lang="tr-TR" dirty="0" smtClean="0"/>
              <a:t>) değişkendir.</a:t>
            </a:r>
          </a:p>
          <a:p>
            <a:pPr lvl="1"/>
            <a:r>
              <a:rPr lang="tr-TR" b="1" dirty="0" smtClean="0"/>
              <a:t>G(z)</a:t>
            </a:r>
            <a:r>
              <a:rPr lang="tr-TR" dirty="0" smtClean="0"/>
              <a:t>: Bu, </a:t>
            </a:r>
            <a:r>
              <a:rPr lang="tr-TR" b="1" dirty="0" smtClean="0"/>
              <a:t>Z</a:t>
            </a:r>
            <a:r>
              <a:rPr lang="tr-TR" dirty="0" smtClean="0"/>
              <a:t>'yi alıp gerçek dünya görüntüsüne benzer yapay görüntüler üretmek için kullanan </a:t>
            </a:r>
            <a:r>
              <a:rPr lang="tr-TR" b="1" dirty="0" err="1" smtClean="0"/>
              <a:t>Generator</a:t>
            </a:r>
            <a:r>
              <a:rPr lang="tr-TR" dirty="0" err="1" smtClean="0"/>
              <a:t>'ün</a:t>
            </a:r>
            <a:r>
              <a:rPr lang="tr-TR" dirty="0" smtClean="0"/>
              <a:t> çıktısıdır.</a:t>
            </a:r>
          </a:p>
          <a:p>
            <a:r>
              <a:rPr lang="tr-TR" b="1" dirty="0" err="1" smtClean="0"/>
              <a:t>Discriminator</a:t>
            </a:r>
            <a:r>
              <a:rPr lang="tr-TR" b="1" dirty="0" smtClean="0"/>
              <a:t> (Ayrımcı)</a:t>
            </a:r>
            <a:r>
              <a:rPr lang="tr-TR" dirty="0" smtClean="0"/>
              <a:t>:</a:t>
            </a:r>
          </a:p>
          <a:p>
            <a:pPr lvl="1"/>
            <a:r>
              <a:rPr lang="tr-TR" dirty="0" smtClean="0"/>
              <a:t>Gerçek veriler (</a:t>
            </a:r>
            <a:r>
              <a:rPr lang="tr-TR" b="1" dirty="0" smtClean="0"/>
              <a:t>x</a:t>
            </a:r>
            <a:r>
              <a:rPr lang="tr-TR" dirty="0" smtClean="0"/>
              <a:t>) ve üretilmiş sahte veriler (</a:t>
            </a:r>
            <a:r>
              <a:rPr lang="tr-TR" b="1" dirty="0" smtClean="0"/>
              <a:t>G(z)</a:t>
            </a:r>
            <a:r>
              <a:rPr lang="tr-TR" dirty="0" smtClean="0"/>
              <a:t>) arasında farkı ayırt etmeye çalışır.</a:t>
            </a:r>
          </a:p>
          <a:p>
            <a:pPr lvl="1"/>
            <a:r>
              <a:rPr lang="tr-TR" b="1" dirty="0" smtClean="0"/>
              <a:t>D(x)</a:t>
            </a:r>
            <a:r>
              <a:rPr lang="tr-TR" dirty="0" smtClean="0"/>
              <a:t> ve </a:t>
            </a:r>
            <a:r>
              <a:rPr lang="tr-TR" b="1" dirty="0" smtClean="0"/>
              <a:t>D(G(z))</a:t>
            </a:r>
            <a:r>
              <a:rPr lang="tr-TR" dirty="0" smtClean="0"/>
              <a:t>: Ayrımcı, </a:t>
            </a:r>
            <a:r>
              <a:rPr lang="tr-TR" b="1" dirty="0" smtClean="0"/>
              <a:t>x</a:t>
            </a:r>
            <a:r>
              <a:rPr lang="tr-TR" dirty="0" smtClean="0"/>
              <a:t> (gerçek veriler) ve </a:t>
            </a:r>
            <a:r>
              <a:rPr lang="tr-TR" b="1" dirty="0" smtClean="0"/>
              <a:t>G(z)</a:t>
            </a:r>
            <a:r>
              <a:rPr lang="tr-TR" dirty="0" smtClean="0"/>
              <a:t> (sahte veriler) için bir değer döndürür. Bu değer, gerçek mi yoksa sahte mi olduğuna dair bir ihtimaldir.</a:t>
            </a:r>
          </a:p>
          <a:p>
            <a:pPr lvl="1"/>
            <a:r>
              <a:rPr lang="tr-TR" b="1" dirty="0" err="1" smtClean="0"/>
              <a:t>Loss</a:t>
            </a:r>
            <a:r>
              <a:rPr lang="tr-TR" b="1" dirty="0" smtClean="0"/>
              <a:t> (Kaybı)</a:t>
            </a:r>
            <a:r>
              <a:rPr lang="tr-TR" dirty="0" smtClean="0"/>
              <a:t>: Ayrımcı, sahte görüntüleri tanımlamaya çalışırken kayıplarını hesaplar ve bu kayıp, modelin öğrenme sürecine yön verir.</a:t>
            </a:r>
          </a:p>
          <a:p>
            <a:r>
              <a:rPr lang="tr-TR" b="1" dirty="0" smtClean="0"/>
              <a:t>Özetle:</a:t>
            </a:r>
          </a:p>
          <a:p>
            <a:r>
              <a:rPr lang="tr-TR" dirty="0" smtClean="0"/>
              <a:t>GAN, </a:t>
            </a:r>
            <a:r>
              <a:rPr lang="tr-TR" b="1" dirty="0" err="1" smtClean="0"/>
              <a:t>Generator</a:t>
            </a:r>
            <a:r>
              <a:rPr lang="tr-TR" dirty="0" err="1" smtClean="0"/>
              <a:t>'ün</a:t>
            </a:r>
            <a:r>
              <a:rPr lang="tr-TR" dirty="0" smtClean="0"/>
              <a:t> gerçekçi veriler üretmesini sağlamak için, </a:t>
            </a:r>
            <a:r>
              <a:rPr lang="tr-TR" b="1" dirty="0" err="1" smtClean="0"/>
              <a:t>Discriminator</a:t>
            </a:r>
            <a:r>
              <a:rPr lang="tr-TR" dirty="0" err="1" smtClean="0"/>
              <a:t>'ün</a:t>
            </a:r>
            <a:r>
              <a:rPr lang="tr-TR" dirty="0" smtClean="0"/>
              <a:t> bu verilerin sahte olduğunu anlamasını engellemeye çalışır. Bu iki ağ, birbirine karşı yarışarak daha iyi sonuçlar üretir.</a:t>
            </a:r>
          </a:p>
          <a:p>
            <a:r>
              <a:rPr lang="en-US" dirty="0" smtClean="0"/>
              <a:t>This diagram represents a </a:t>
            </a:r>
            <a:r>
              <a:rPr lang="en-US" b="1" dirty="0" smtClean="0"/>
              <a:t>Generative Adversarial Network (GAN)</a:t>
            </a:r>
            <a:r>
              <a:rPr lang="en-US" dirty="0" smtClean="0"/>
              <a:t>, which consists of two main components:</a:t>
            </a:r>
          </a:p>
          <a:p>
            <a:r>
              <a:rPr lang="en-US" b="1" dirty="0" smtClean="0"/>
              <a:t>Generator</a:t>
            </a:r>
            <a:r>
              <a:rPr lang="en-US" dirty="0" smtClean="0"/>
              <a:t>:</a:t>
            </a:r>
          </a:p>
          <a:p>
            <a:pPr lvl="1"/>
            <a:r>
              <a:rPr lang="en-US" b="1" dirty="0" smtClean="0"/>
              <a:t>Z</a:t>
            </a:r>
            <a:r>
              <a:rPr lang="en-US" dirty="0" smtClean="0"/>
              <a:t>: This represents random noise (Gaussian/Uniform) and serves as the latent variable from which the generator begins to learn.</a:t>
            </a:r>
          </a:p>
          <a:p>
            <a:pPr lvl="1"/>
            <a:r>
              <a:rPr lang="en-US" b="1" dirty="0" smtClean="0"/>
              <a:t>G(z)</a:t>
            </a:r>
            <a:r>
              <a:rPr lang="en-US" dirty="0" smtClean="0"/>
              <a:t>: This is the output of the </a:t>
            </a:r>
            <a:r>
              <a:rPr lang="en-US" b="1" dirty="0" smtClean="0"/>
              <a:t>Generator</a:t>
            </a:r>
            <a:r>
              <a:rPr lang="en-US" dirty="0" smtClean="0"/>
              <a:t>, which takes </a:t>
            </a:r>
            <a:r>
              <a:rPr lang="en-US" b="1" dirty="0" smtClean="0"/>
              <a:t>Z</a:t>
            </a:r>
            <a:r>
              <a:rPr lang="en-US" dirty="0" smtClean="0"/>
              <a:t> and produces synthetic images that resemble real-world images.</a:t>
            </a:r>
          </a:p>
          <a:p>
            <a:r>
              <a:rPr lang="en-US" b="1" dirty="0" smtClean="0"/>
              <a:t>Discriminator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It tries to differentiate between real data (</a:t>
            </a:r>
            <a:r>
              <a:rPr lang="en-US" b="1" dirty="0" smtClean="0"/>
              <a:t>x</a:t>
            </a:r>
            <a:r>
              <a:rPr lang="en-US" dirty="0" smtClean="0"/>
              <a:t>) and generated fake data (</a:t>
            </a:r>
            <a:r>
              <a:rPr lang="en-US" b="1" dirty="0" smtClean="0"/>
              <a:t>G(z)</a:t>
            </a:r>
            <a:r>
              <a:rPr lang="en-US" dirty="0" smtClean="0"/>
              <a:t>).</a:t>
            </a:r>
          </a:p>
          <a:p>
            <a:pPr lvl="1"/>
            <a:r>
              <a:rPr lang="en-US" b="1" dirty="0" smtClean="0"/>
              <a:t>D(x)</a:t>
            </a:r>
            <a:r>
              <a:rPr lang="en-US" dirty="0" smtClean="0"/>
              <a:t> and </a:t>
            </a:r>
            <a:r>
              <a:rPr lang="en-US" b="1" dirty="0" smtClean="0"/>
              <a:t>D(G(z))</a:t>
            </a:r>
            <a:r>
              <a:rPr lang="en-US" dirty="0" smtClean="0"/>
              <a:t>: The discriminator outputs a value that indicates whether the data is real or fake.</a:t>
            </a:r>
          </a:p>
          <a:p>
            <a:pPr lvl="1"/>
            <a:r>
              <a:rPr lang="en-US" b="1" dirty="0" smtClean="0"/>
              <a:t>Loss</a:t>
            </a:r>
            <a:r>
              <a:rPr lang="en-US" dirty="0" smtClean="0"/>
              <a:t>: The discriminator calculates loss values while trying to identify fake images, which guides the learning process.</a:t>
            </a:r>
          </a:p>
          <a:p>
            <a:r>
              <a:rPr lang="en-US" b="1" dirty="0" smtClean="0"/>
              <a:t>In summary:</a:t>
            </a:r>
          </a:p>
          <a:p>
            <a:r>
              <a:rPr lang="en-US" dirty="0" smtClean="0"/>
              <a:t>In a GAN, the </a:t>
            </a:r>
            <a:r>
              <a:rPr lang="en-US" b="1" dirty="0" smtClean="0"/>
              <a:t>Generator</a:t>
            </a:r>
            <a:r>
              <a:rPr lang="en-US" dirty="0" smtClean="0"/>
              <a:t> tries to produce realistic data, while the </a:t>
            </a:r>
            <a:r>
              <a:rPr lang="en-US" b="1" dirty="0" smtClean="0"/>
              <a:t>Discriminator</a:t>
            </a:r>
            <a:r>
              <a:rPr lang="en-US" dirty="0" smtClean="0"/>
              <a:t> attempts to distinguish between real and fake data. These two networks compete with each other, resulting in better performance over time.</a:t>
            </a:r>
          </a:p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8E49267-C755-C4D4-7A38-BB3E444A4F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56944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DD03F-0FC9-90DF-8C50-D8467A8EA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196474B2-45B1-8061-1000-6C7C7DA643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9187DA0D-381F-EA79-1B04-9A15A5B625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0891A9B-DBF3-8E96-FC84-48D8CBA50B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285141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4B207-6112-8E73-20CE-CFF2083EA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A4FADC7C-A249-EC32-C1DD-45196FFBA8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F1998E52-5D04-C540-FC32-D5D8F475DD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190632E-DAE7-0CC8-74A7-FF96FA3A28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1880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4B207-6112-8E73-20CE-CFF2083EA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A4FADC7C-A249-EC32-C1DD-45196FFBA8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F1998E52-5D04-C540-FC32-D5D8F475DD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190632E-DAE7-0CC8-74A7-FF96FA3A28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164773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4B207-6112-8E73-20CE-CFF2083EA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A4FADC7C-A249-EC32-C1DD-45196FFBA8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F1998E52-5D04-C540-FC32-D5D8F475DD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190632E-DAE7-0CC8-74A7-FF96FA3A28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03228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4B207-6112-8E73-20CE-CFF2083EA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A4FADC7C-A249-EC32-C1DD-45196FFBA8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F1998E52-5D04-C540-FC32-D5D8F475DD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190632E-DAE7-0CC8-74A7-FF96FA3A28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16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172288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2F5B3-5943-8207-E4AA-C01AB25C8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D4E998B6-567C-5D69-462D-9F106E66A5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E20C51C0-2359-863D-D71D-C3146FB48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590C63A-2DD4-8471-46C7-74EE0AA7CD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323842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2F5B3-5943-8207-E4AA-C01AB25C8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D4E998B6-567C-5D69-462D-9F106E66A5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E20C51C0-2359-863D-D71D-C3146FB48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590C63A-2DD4-8471-46C7-74EE0AA7CD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676675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2F5B3-5943-8207-E4AA-C01AB25C8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D4E998B6-567C-5D69-462D-9F106E66A5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E20C51C0-2359-863D-D71D-C3146FB48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590C63A-2DD4-8471-46C7-74EE0AA7CD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449318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2F5B3-5943-8207-E4AA-C01AB25C8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D4E998B6-567C-5D69-462D-9F106E66A5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E20C51C0-2359-863D-D71D-C3146FB48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590C63A-2DD4-8471-46C7-74EE0AA7CD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38799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09574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2F5B3-5943-8207-E4AA-C01AB25C8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D4E998B6-567C-5D69-462D-9F106E66A5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E20C51C0-2359-863D-D71D-C3146FB48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590C63A-2DD4-8471-46C7-74EE0AA7CD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21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660130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2EFFB-5245-214C-5642-E322B5C82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7EC3561-F598-22B1-11A2-6CCD1A795B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32AABFF0-3515-F5A8-FD25-360977A148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3D7B669-7CFD-9D27-9596-6F97C403C2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409203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2EFFB-5245-214C-5642-E322B5C82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7EC3561-F598-22B1-11A2-6CCD1A795B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32AABFF0-3515-F5A8-FD25-360977A148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3D7B669-7CFD-9D27-9596-6F97C403C2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23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356926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2EFFB-5245-214C-5642-E322B5C82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7EC3561-F598-22B1-11A2-6CCD1A795B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32AABFF0-3515-F5A8-FD25-360977A148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3D7B669-7CFD-9D27-9596-6F97C403C2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24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312821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2EFFB-5245-214C-5642-E322B5C82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7EC3561-F598-22B1-11A2-6CCD1A795B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32AABFF0-3515-F5A8-FD25-360977A148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3D7B669-7CFD-9D27-9596-6F97C403C2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25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543878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2EFFB-5245-214C-5642-E322B5C82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7EC3561-F598-22B1-11A2-6CCD1A795B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32AABFF0-3515-F5A8-FD25-360977A148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3D7B669-7CFD-9D27-9596-6F97C403C2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26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176454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66184-62A7-C6CD-7CAA-3FE8F6489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8D33580C-DDE4-08C7-DEFF-9F021A9E2B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5CDAAF95-0161-96D1-E553-560D3A94DF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158565F-EE64-15CA-CE96-DB354879BE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27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454076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66184-62A7-C6CD-7CAA-3FE8F6489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8D33580C-DDE4-08C7-DEFF-9F021A9E2B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5CDAAF95-0161-96D1-E553-560D3A94DF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158565F-EE64-15CA-CE96-DB354879BE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28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780177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66184-62A7-C6CD-7CAA-3FE8F6489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8D33580C-DDE4-08C7-DEFF-9F021A9E2B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5CDAAF95-0161-96D1-E553-560D3A94DF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158565F-EE64-15CA-CE96-DB354879BE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29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935303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66184-62A7-C6CD-7CAA-3FE8F6489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8D33580C-DDE4-08C7-DEFF-9F021A9E2B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5CDAAF95-0161-96D1-E553-560D3A94DF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158565F-EE64-15CA-CE96-DB354879BE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30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90973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B0CE3-B77B-D5EA-EA2D-3A987D7C2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765C3233-4634-C7CE-906B-BE6C163AD4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DC0DBE2C-E0CB-0F1F-DB7C-DAA753D5F4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DF46CAE8-86F9-6708-F508-D119E28F6D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239128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66184-62A7-C6CD-7CAA-3FE8F6489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8D33580C-DDE4-08C7-DEFF-9F021A9E2B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5CDAAF95-0161-96D1-E553-560D3A94DF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158565F-EE64-15CA-CE96-DB354879BE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31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196792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66184-62A7-C6CD-7CAA-3FE8F6489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8D33580C-DDE4-08C7-DEFF-9F021A9E2B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5CDAAF95-0161-96D1-E553-560D3A94DF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158565F-EE64-15CA-CE96-DB354879BE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32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390558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66184-62A7-C6CD-7CAA-3FE8F6489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8D33580C-DDE4-08C7-DEFF-9F021A9E2B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5CDAAF95-0161-96D1-E553-560D3A94DF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158565F-EE64-15CA-CE96-DB354879BE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33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71390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5B76D-FCD4-E3AA-E394-5668A5889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E23B4A91-3296-BBE8-65DD-E971C5380D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CA619833-092B-B80E-D7C7-3BC51F9BD3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DBED9DFC-0C42-E489-E5AD-57B268A6ED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65794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82976-180F-A633-E065-A06D7FF6F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C7CEA271-1412-DFF4-95B3-E236E2AC9C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3840426A-8349-A862-85F6-ED7D3BFDCA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FFE3304C-1CA3-73A4-0FCA-B90DD6C9EE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63627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08EFF-6298-B6AC-CD8A-D5DDF530A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CFF87A6F-98D1-A9AD-576D-4FBEDBA560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31829FD4-B8C5-21B2-F7BB-674646A587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21E7CA3-17DF-9974-5011-0CA044D643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8250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08EFF-6298-B6AC-CD8A-D5DDF530A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CFF87A6F-98D1-A9AD-576D-4FBEDBA560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31829FD4-B8C5-21B2-F7BB-674646A587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21E7CA3-17DF-9974-5011-0CA044D643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75496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08EFF-6298-B6AC-CD8A-D5DDF530A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CFF87A6F-98D1-A9AD-576D-4FBEDBA560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31829FD4-B8C5-21B2-F7BB-674646A587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21E7CA3-17DF-9974-5011-0CA044D643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15171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08EFF-6298-B6AC-CD8A-D5DDF530A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CFF87A6F-98D1-A9AD-576D-4FBEDBA560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31829FD4-B8C5-21B2-F7BB-674646A587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21E7CA3-17DF-9974-5011-0CA044D643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68064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CAA17BC7-5B0E-483C-84BF-08796FA41199}" type="datetimeFigureOut">
              <a:rPr lang="tr-TR" smtClean="0"/>
              <a:t>23.03.2025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59BF943-8AC5-4010-AA6D-24D2A3BD50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82206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7BC7-5B0E-483C-84BF-08796FA41199}" type="datetimeFigureOut">
              <a:rPr lang="tr-TR" smtClean="0"/>
              <a:t>23.03.2025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F943-8AC5-4010-AA6D-24D2A3BD50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70260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7BC7-5B0E-483C-84BF-08796FA41199}" type="datetimeFigureOut">
              <a:rPr lang="tr-TR" smtClean="0"/>
              <a:t>23.03.2025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F943-8AC5-4010-AA6D-24D2A3BD50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04755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7BC7-5B0E-483C-84BF-08796FA41199}" type="datetimeFigureOut">
              <a:rPr lang="tr-TR" smtClean="0"/>
              <a:t>23.03.2025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F943-8AC5-4010-AA6D-24D2A3BD50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59707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7BC7-5B0E-483C-84BF-08796FA41199}" type="datetimeFigureOut">
              <a:rPr lang="tr-TR" smtClean="0"/>
              <a:t>23.03.2025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F943-8AC5-4010-AA6D-24D2A3BD50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30923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7BC7-5B0E-483C-84BF-08796FA41199}" type="datetimeFigureOut">
              <a:rPr lang="tr-TR" smtClean="0"/>
              <a:t>23.03.2025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F943-8AC5-4010-AA6D-24D2A3BD50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79220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7BC7-5B0E-483C-84BF-08796FA41199}" type="datetimeFigureOut">
              <a:rPr lang="tr-TR" smtClean="0"/>
              <a:t>23.03.2025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F943-8AC5-4010-AA6D-24D2A3BD50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24799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7BC7-5B0E-483C-84BF-08796FA41199}" type="datetimeFigureOut">
              <a:rPr lang="tr-TR" smtClean="0"/>
              <a:t>23.03.2025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F943-8AC5-4010-AA6D-24D2A3BD50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87382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7BC7-5B0E-483C-84BF-08796FA41199}" type="datetimeFigureOut">
              <a:rPr lang="tr-TR" smtClean="0"/>
              <a:t>23.03.2025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F943-8AC5-4010-AA6D-24D2A3BD50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7879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7BC7-5B0E-483C-84BF-08796FA41199}" type="datetimeFigureOut">
              <a:rPr lang="tr-TR" smtClean="0"/>
              <a:t>23.03.2025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59BF943-8AC5-4010-AA6D-24D2A3BD50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72892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CAA17BC7-5B0E-483C-84BF-08796FA41199}" type="datetimeFigureOut">
              <a:rPr lang="tr-TR" smtClean="0"/>
              <a:t>23.03.2025</a:t>
            </a:fld>
            <a:endParaRPr lang="tr-TR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tr-T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59BF943-8AC5-4010-AA6D-24D2A3BD50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20506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CAA17BC7-5B0E-483C-84BF-08796FA41199}" type="datetimeFigureOut">
              <a:rPr lang="tr-TR" smtClean="0"/>
              <a:t>23.03.2025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459BF943-8AC5-4010-AA6D-24D2A3BD50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10680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GENERATIVE AI 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tr-TR" sz="4800" dirty="0"/>
              <a:t>WEEK-5 </a:t>
            </a:r>
          </a:p>
          <a:p>
            <a:r>
              <a:rPr lang="tr-TR" dirty="0" err="1"/>
              <a:t>Asst.Prof.Dr.Murat</a:t>
            </a:r>
            <a:r>
              <a:rPr lang="tr-TR" dirty="0"/>
              <a:t> ŞİMŞEK</a:t>
            </a:r>
          </a:p>
        </p:txBody>
      </p:sp>
    </p:spTree>
    <p:extLst>
      <p:ext uri="{BB962C8B-B14F-4D97-AF65-F5344CB8AC3E}">
        <p14:creationId xmlns:p14="http://schemas.microsoft.com/office/powerpoint/2010/main" val="187575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8BE59-6424-4C8C-07C8-33DAA6D9D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DE9E4AE-0E3B-BE30-633F-2364E1D07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tr-TR" sz="4800" b="1" i="0" dirty="0" err="1">
                <a:effectLst/>
                <a:latin typeface="__Source_Sans_3_11ceb6"/>
              </a:rPr>
              <a:t>Generative</a:t>
            </a:r>
            <a:r>
              <a:rPr lang="tr-TR" sz="4800" b="1" i="0" dirty="0">
                <a:effectLst/>
                <a:latin typeface="__Source_Sans_3_11ceb6"/>
              </a:rPr>
              <a:t> </a:t>
            </a:r>
            <a:r>
              <a:rPr lang="tr-TR" sz="4800" b="1" i="0" dirty="0" err="1">
                <a:effectLst/>
                <a:latin typeface="__Source_Sans_3_11ceb6"/>
              </a:rPr>
              <a:t>Adversarial</a:t>
            </a:r>
            <a:r>
              <a:rPr lang="tr-TR" sz="4800" b="1" i="0" dirty="0">
                <a:effectLst/>
                <a:latin typeface="__Source_Sans_3_11ceb6"/>
              </a:rPr>
              <a:t> Network (</a:t>
            </a:r>
            <a:r>
              <a:rPr lang="tr-TR" sz="4800" b="1" i="0" dirty="0" err="1">
                <a:effectLst/>
                <a:latin typeface="__Source_Sans_3_11ceb6"/>
              </a:rPr>
              <a:t>GANs</a:t>
            </a:r>
            <a:r>
              <a:rPr lang="tr-TR" sz="4800" b="1" i="0" dirty="0">
                <a:effectLst/>
                <a:latin typeface="__Source_Sans_3_11ceb6"/>
              </a:rPr>
              <a:t>)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773" y="2122404"/>
            <a:ext cx="7106642" cy="387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06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14A21A-E276-65EC-F465-28ECCC940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BCD2B879-4193-40AE-7688-7CF5F3DB6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tr-TR" sz="4800" b="1" i="0" dirty="0" err="1">
                <a:effectLst/>
                <a:latin typeface="__Source_Sans_3_11ceb6"/>
              </a:rPr>
              <a:t>GAN’s</a:t>
            </a:r>
            <a:r>
              <a:rPr lang="tr-TR" sz="4800" b="1" i="0" dirty="0">
                <a:effectLst/>
                <a:latin typeface="__Source_Sans_3_11ceb6"/>
              </a:rPr>
              <a:t> Architecture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6A7FC55-A1C2-B609-1A8D-FA9ED36B1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36" y="1568573"/>
            <a:ext cx="9997837" cy="497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66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A57BC-8C67-AA46-36B0-0C2EE6DB7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BCB646A-6E32-273C-7FB0-3D49EEC38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tr-TR" sz="4800" b="1" i="0" dirty="0">
                <a:effectLst/>
                <a:latin typeface="__Source_Sans_3_11ceb6"/>
              </a:rPr>
              <a:t>Training </a:t>
            </a:r>
            <a:r>
              <a:rPr lang="tr-TR" sz="4800" b="1" i="0" dirty="0" err="1">
                <a:effectLst/>
                <a:latin typeface="__Source_Sans_3_11ceb6"/>
              </a:rPr>
              <a:t>Discriminator</a:t>
            </a:r>
            <a:endParaRPr lang="tr-TR" sz="4800" b="1" i="0" dirty="0">
              <a:effectLst/>
              <a:latin typeface="__Source_Sans_3_11ceb6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906E5E2-1491-C977-9015-3E0C70D9A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555" y="1977109"/>
            <a:ext cx="9746541" cy="427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2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DE3EA-3CDD-1FB4-BF6C-CDDC103D6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18EE075-3707-374C-DC5D-CF5F70EB6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tr-TR" sz="4800" b="1" i="0" dirty="0">
                <a:effectLst/>
                <a:latin typeface="__Source_Sans_3_11ceb6"/>
              </a:rPr>
              <a:t>Training	</a:t>
            </a:r>
            <a:r>
              <a:rPr lang="tr-TR" sz="4800" b="1" i="0" dirty="0" err="1">
                <a:effectLst/>
                <a:latin typeface="__Source_Sans_3_11ceb6"/>
              </a:rPr>
              <a:t>Generator</a:t>
            </a:r>
            <a:endParaRPr lang="tr-TR" sz="4800" b="1" i="0" dirty="0">
              <a:effectLst/>
              <a:latin typeface="__Source_Sans_3_11ceb6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174F6FF-4ADE-16C7-02D5-6BF8DBD4A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874" y="1653503"/>
            <a:ext cx="9935962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5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DE3EA-3CDD-1FB4-BF6C-CDDC103D6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18EE075-3707-374C-DC5D-CF5F70EB6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tr-TR" sz="4800" b="1" dirty="0" err="1">
                <a:latin typeface="__Source_Sans_3_11ceb6"/>
              </a:rPr>
              <a:t>Generative</a:t>
            </a:r>
            <a:r>
              <a:rPr lang="tr-TR" sz="4800" b="1" dirty="0">
                <a:latin typeface="__Source_Sans_3_11ceb6"/>
              </a:rPr>
              <a:t> </a:t>
            </a:r>
            <a:r>
              <a:rPr lang="tr-TR" sz="4800" b="1" dirty="0" err="1">
                <a:latin typeface="__Source_Sans_3_11ceb6"/>
              </a:rPr>
              <a:t>Adversarial</a:t>
            </a:r>
            <a:r>
              <a:rPr lang="tr-TR" sz="4800" b="1" dirty="0">
                <a:latin typeface="__Source_Sans_3_11ceb6"/>
              </a:rPr>
              <a:t> Network (</a:t>
            </a:r>
            <a:r>
              <a:rPr lang="tr-TR" sz="4800" b="1" dirty="0" err="1">
                <a:latin typeface="__Source_Sans_3_11ceb6"/>
              </a:rPr>
              <a:t>GANs</a:t>
            </a:r>
            <a:r>
              <a:rPr lang="tr-TR" sz="4800" b="1" dirty="0">
                <a:latin typeface="__Source_Sans_3_11ceb6"/>
              </a:rPr>
              <a:t>)</a:t>
            </a:r>
            <a:endParaRPr lang="tr-TR" sz="4800" b="1" i="0" dirty="0">
              <a:effectLst/>
              <a:latin typeface="__Source_Sans_3_11ceb6"/>
            </a:endParaRPr>
          </a:p>
        </p:txBody>
      </p:sp>
      <p:pic>
        <p:nvPicPr>
          <p:cNvPr id="1026" name="Picture 2" descr="https://miro.medium.com/v2/resize:fit:875/1*rBzsscyaphy0NPkScOjYm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035" y="2249300"/>
            <a:ext cx="8334375" cy="401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32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DE3EA-3CDD-1FB4-BF6C-CDDC103D6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18EE075-3707-374C-DC5D-CF5F70EB6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tr-TR" sz="4800" b="1" dirty="0" err="1">
                <a:latin typeface="__Source_Sans_3_11ceb6"/>
              </a:rPr>
              <a:t>Generative</a:t>
            </a:r>
            <a:r>
              <a:rPr lang="tr-TR" sz="4800" b="1" dirty="0">
                <a:latin typeface="__Source_Sans_3_11ceb6"/>
              </a:rPr>
              <a:t> </a:t>
            </a:r>
            <a:r>
              <a:rPr lang="tr-TR" sz="4800" b="1" dirty="0" err="1">
                <a:latin typeface="__Source_Sans_3_11ceb6"/>
              </a:rPr>
              <a:t>Adversarial</a:t>
            </a:r>
            <a:r>
              <a:rPr lang="tr-TR" sz="4800" b="1" dirty="0">
                <a:latin typeface="__Source_Sans_3_11ceb6"/>
              </a:rPr>
              <a:t> Network (</a:t>
            </a:r>
            <a:r>
              <a:rPr lang="tr-TR" sz="4800" b="1" dirty="0" err="1">
                <a:latin typeface="__Source_Sans_3_11ceb6"/>
              </a:rPr>
              <a:t>GANs</a:t>
            </a:r>
            <a:r>
              <a:rPr lang="tr-TR" sz="4800" b="1" dirty="0">
                <a:latin typeface="__Source_Sans_3_11ceb6"/>
              </a:rPr>
              <a:t>)</a:t>
            </a:r>
            <a:endParaRPr lang="tr-TR" sz="4800" b="1" i="0" dirty="0">
              <a:effectLst/>
              <a:latin typeface="__Source_Sans_3_11ceb6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81" y="1977109"/>
            <a:ext cx="9454948" cy="412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1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DE3EA-3CDD-1FB4-BF6C-CDDC103D6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D18EE075-3707-374C-DC5D-CF5F70EB6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tr-TR" sz="4800" b="1" dirty="0" err="1">
                <a:latin typeface="__Source_Sans_3_11ceb6"/>
              </a:rPr>
              <a:t>Generative</a:t>
            </a:r>
            <a:r>
              <a:rPr lang="tr-TR" sz="4800" b="1" dirty="0">
                <a:latin typeface="__Source_Sans_3_11ceb6"/>
              </a:rPr>
              <a:t> </a:t>
            </a:r>
            <a:r>
              <a:rPr lang="tr-TR" sz="4800" b="1" dirty="0" err="1">
                <a:latin typeface="__Source_Sans_3_11ceb6"/>
              </a:rPr>
              <a:t>Adversarial</a:t>
            </a:r>
            <a:r>
              <a:rPr lang="tr-TR" sz="4800" b="1" dirty="0">
                <a:latin typeface="__Source_Sans_3_11ceb6"/>
              </a:rPr>
              <a:t> Network (</a:t>
            </a:r>
            <a:r>
              <a:rPr lang="tr-TR" sz="4800" b="1" dirty="0" err="1">
                <a:latin typeface="__Source_Sans_3_11ceb6"/>
              </a:rPr>
              <a:t>GANs</a:t>
            </a:r>
            <a:r>
              <a:rPr lang="tr-TR" sz="4800" b="1" dirty="0">
                <a:latin typeface="__Source_Sans_3_11ceb6"/>
              </a:rPr>
              <a:t>)</a:t>
            </a:r>
            <a:endParaRPr lang="tr-TR" sz="4800" b="1" i="0" dirty="0">
              <a:effectLst/>
              <a:latin typeface="__Source_Sans_3_11ceb6"/>
            </a:endParaRPr>
          </a:p>
        </p:txBody>
      </p:sp>
      <p:pic>
        <p:nvPicPr>
          <p:cNvPr id="2050" name="Picture 2" descr="https://miro.medium.com/v2/resize:fit:625/1*jyk7tHq_ccP365ZknvabOQ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564" y="1497634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28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CB883-EC69-C7F7-8305-9632405CE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3A998D9-8AE2-81A5-3068-F15DFF148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tr-TR" sz="4800" b="1" i="0" dirty="0" err="1">
                <a:effectLst/>
                <a:latin typeface="__Source_Sans_3_11ceb6"/>
              </a:rPr>
              <a:t>GAN’s</a:t>
            </a:r>
            <a:r>
              <a:rPr lang="tr-TR" sz="4800" b="1" i="0" dirty="0">
                <a:effectLst/>
                <a:latin typeface="__Source_Sans_3_11ceb6"/>
              </a:rPr>
              <a:t>	</a:t>
            </a:r>
            <a:r>
              <a:rPr lang="tr-TR" sz="4800" b="1" i="0" dirty="0" err="1">
                <a:effectLst/>
                <a:latin typeface="__Source_Sans_3_11ceb6"/>
              </a:rPr>
              <a:t>formulation</a:t>
            </a:r>
            <a:endParaRPr lang="tr-TR" sz="4800" b="1" i="0" dirty="0">
              <a:effectLst/>
              <a:latin typeface="__Source_Sans_3_11ceb6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27C8679-C33A-C923-EB49-EEC3DA3F0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242" y="1699714"/>
            <a:ext cx="10031225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CB883-EC69-C7F7-8305-9632405CE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3A998D9-8AE2-81A5-3068-F15DFF148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tr-TR" sz="4800" b="1" i="0" dirty="0" err="1">
                <a:effectLst/>
                <a:latin typeface="__Source_Sans_3_11ceb6"/>
              </a:rPr>
              <a:t>GAN’s</a:t>
            </a:r>
            <a:r>
              <a:rPr lang="tr-TR" sz="4800" b="1" i="0" dirty="0">
                <a:effectLst/>
                <a:latin typeface="__Source_Sans_3_11ceb6"/>
              </a:rPr>
              <a:t>	</a:t>
            </a:r>
            <a:r>
              <a:rPr lang="tr-TR" sz="4800" b="1" i="0" dirty="0" err="1">
                <a:effectLst/>
                <a:latin typeface="__Source_Sans_3_11ceb6"/>
              </a:rPr>
              <a:t>formulation</a:t>
            </a:r>
            <a:endParaRPr lang="tr-TR" sz="4800" b="1" i="0" dirty="0">
              <a:effectLst/>
              <a:latin typeface="__Source_Sans_3_11ceb6"/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789" y="1583324"/>
            <a:ext cx="9862799" cy="49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26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CB883-EC69-C7F7-8305-9632405CE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3A998D9-8AE2-81A5-3068-F15DFF148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tr-TR" sz="4800" b="1" i="0" dirty="0" err="1">
                <a:effectLst/>
                <a:latin typeface="__Source_Sans_3_11ceb6"/>
              </a:rPr>
              <a:t>GAN’s</a:t>
            </a:r>
            <a:r>
              <a:rPr lang="tr-TR" sz="4800" b="1" i="0" dirty="0">
                <a:effectLst/>
                <a:latin typeface="__Source_Sans_3_11ceb6"/>
              </a:rPr>
              <a:t>	</a:t>
            </a:r>
            <a:r>
              <a:rPr lang="tr-TR" sz="4800" b="1" i="0" dirty="0" err="1">
                <a:effectLst/>
                <a:latin typeface="__Source_Sans_3_11ceb6"/>
              </a:rPr>
              <a:t>formulation</a:t>
            </a:r>
            <a:endParaRPr lang="tr-TR" sz="4800" b="1" i="0" dirty="0">
              <a:effectLst/>
              <a:latin typeface="__Source_Sans_3_11ceb6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68" y="1375164"/>
            <a:ext cx="10419096" cy="1475611"/>
          </a:xfrm>
          <a:prstGeom prst="rect">
            <a:avLst/>
          </a:prstGeom>
        </p:spPr>
      </p:pic>
      <p:sp>
        <p:nvSpPr>
          <p:cNvPr id="4" name="Dikdörtgen 3"/>
          <p:cNvSpPr/>
          <p:nvPr/>
        </p:nvSpPr>
        <p:spPr>
          <a:xfrm>
            <a:off x="510468" y="3029865"/>
            <a:ext cx="1097332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min max V(D, G):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min max represents the minimization-maximization process where the Generator (G) tries to minimize the loss, while the Discriminator (D) tries to maximize its own objective</a:t>
            </a:r>
            <a:r>
              <a:rPr lang="en-US" sz="3200" dirty="0" smtClean="0"/>
              <a:t>.</a:t>
            </a:r>
            <a:endParaRPr lang="tr-TR" sz="3200" dirty="0" smtClean="0"/>
          </a:p>
          <a:p>
            <a:endParaRPr lang="en-US" sz="32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/>
              <a:t>V(D, G) </a:t>
            </a:r>
            <a:r>
              <a:rPr lang="en-US" sz="3200" dirty="0"/>
              <a:t>is the overall value function that is minimized for the Generator and maximized for the Discriminator.</a:t>
            </a:r>
          </a:p>
        </p:txBody>
      </p:sp>
    </p:spTree>
    <p:extLst>
      <p:ext uri="{BB962C8B-B14F-4D97-AF65-F5344CB8AC3E}">
        <p14:creationId xmlns:p14="http://schemas.microsoft.com/office/powerpoint/2010/main" val="105388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tr-TR" sz="4800" b="1" i="0" dirty="0" err="1">
                <a:effectLst/>
                <a:latin typeface="__Source_Sans_3_11ceb6"/>
              </a:rPr>
              <a:t>Generative</a:t>
            </a:r>
            <a:r>
              <a:rPr lang="tr-TR" sz="4800" b="1" i="0" dirty="0">
                <a:effectLst/>
                <a:latin typeface="__Source_Sans_3_11ceb6"/>
              </a:rPr>
              <a:t> </a:t>
            </a:r>
            <a:r>
              <a:rPr lang="tr-TR" sz="4800" b="1" i="0" dirty="0" err="1">
                <a:effectLst/>
                <a:latin typeface="__Source_Sans_3_11ceb6"/>
              </a:rPr>
              <a:t>Adversarial</a:t>
            </a:r>
            <a:r>
              <a:rPr lang="tr-TR" sz="4800" b="1" i="0" dirty="0">
                <a:effectLst/>
                <a:latin typeface="__Source_Sans_3_11ceb6"/>
              </a:rPr>
              <a:t> Network (</a:t>
            </a:r>
            <a:r>
              <a:rPr lang="tr-TR" sz="4800" b="1" i="0" dirty="0" err="1">
                <a:effectLst/>
                <a:latin typeface="__Source_Sans_3_11ceb6"/>
              </a:rPr>
              <a:t>GANs</a:t>
            </a:r>
            <a:r>
              <a:rPr lang="tr-TR" sz="4800" b="1" i="0" dirty="0">
                <a:effectLst/>
                <a:latin typeface="__Source_Sans_3_11ceb6"/>
              </a:rPr>
              <a:t>)</a:t>
            </a:r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B50EAF67-ED2F-A941-1C6E-F08382415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436" y="2361695"/>
            <a:ext cx="9853572" cy="293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CB883-EC69-C7F7-8305-9632405CE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3A998D9-8AE2-81A5-3068-F15DFF148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tr-TR" sz="4800" b="1" i="0" dirty="0" err="1">
                <a:effectLst/>
                <a:latin typeface="__Source_Sans_3_11ceb6"/>
              </a:rPr>
              <a:t>GAN’s</a:t>
            </a:r>
            <a:r>
              <a:rPr lang="tr-TR" sz="4800" b="1" i="0" dirty="0">
                <a:effectLst/>
                <a:latin typeface="__Source_Sans_3_11ceb6"/>
              </a:rPr>
              <a:t>	</a:t>
            </a:r>
            <a:r>
              <a:rPr lang="tr-TR" sz="4800" b="1" i="0" dirty="0" err="1">
                <a:effectLst/>
                <a:latin typeface="__Source_Sans_3_11ceb6"/>
              </a:rPr>
              <a:t>formulation</a:t>
            </a:r>
            <a:endParaRPr lang="tr-TR" sz="4800" b="1" i="0" dirty="0">
              <a:effectLst/>
              <a:latin typeface="__Source_Sans_3_11ceb6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07" y="1384451"/>
            <a:ext cx="10419096" cy="1475611"/>
          </a:xfrm>
          <a:prstGeom prst="rect">
            <a:avLst/>
          </a:prstGeom>
        </p:spPr>
      </p:pic>
      <p:sp>
        <p:nvSpPr>
          <p:cNvPr id="5" name="Dikdörtgen 4"/>
          <p:cNvSpPr/>
          <p:nvPr/>
        </p:nvSpPr>
        <p:spPr>
          <a:xfrm>
            <a:off x="909917" y="2819329"/>
            <a:ext cx="1065455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/>
              <a:t>E_x</a:t>
            </a:r>
            <a:r>
              <a:rPr lang="en-US" sz="2400" b="1" dirty="0"/>
              <a:t> ~ </a:t>
            </a:r>
            <a:r>
              <a:rPr lang="en-US" sz="2400" b="1" dirty="0" err="1"/>
              <a:t>p_data</a:t>
            </a:r>
            <a:r>
              <a:rPr lang="en-US" sz="2400" b="1" dirty="0"/>
              <a:t>(x) [log D(x)]</a:t>
            </a:r>
            <a:r>
              <a:rPr lang="en-US" sz="2400" dirty="0"/>
              <a:t> </a:t>
            </a:r>
            <a:r>
              <a:rPr lang="en-US" sz="2400" dirty="0" smtClean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 smtClean="0"/>
              <a:t>E</a:t>
            </a:r>
            <a:r>
              <a:rPr lang="en-US" sz="2400" dirty="0" smtClean="0"/>
              <a:t> stands for </a:t>
            </a:r>
            <a:r>
              <a:rPr lang="en-US" sz="2400" b="1" dirty="0" smtClean="0"/>
              <a:t>Expectation</a:t>
            </a:r>
            <a:r>
              <a:rPr lang="en-US" sz="2400" dirty="0" smtClean="0"/>
              <a:t>, or the expected value over a distribution.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 smtClean="0"/>
              <a:t>x </a:t>
            </a:r>
            <a:r>
              <a:rPr lang="en-US" sz="2400" b="1" dirty="0"/>
              <a:t>~ </a:t>
            </a:r>
            <a:r>
              <a:rPr lang="en-US" sz="2400" b="1" dirty="0" err="1"/>
              <a:t>p_data</a:t>
            </a:r>
            <a:r>
              <a:rPr lang="en-US" sz="2400" b="1" dirty="0"/>
              <a:t>(x)</a:t>
            </a:r>
            <a:r>
              <a:rPr lang="en-US" sz="2400" dirty="0"/>
              <a:t> represents that </a:t>
            </a:r>
            <a:r>
              <a:rPr lang="en-US" sz="2400" b="1" dirty="0"/>
              <a:t>x</a:t>
            </a:r>
            <a:r>
              <a:rPr lang="en-US" sz="2400" dirty="0"/>
              <a:t> (the real data) is drawn from the real data distribution (</a:t>
            </a:r>
            <a:r>
              <a:rPr lang="en-US" sz="2400" b="1" dirty="0" err="1"/>
              <a:t>p_data</a:t>
            </a:r>
            <a:r>
              <a:rPr lang="en-US" sz="2400" b="1" dirty="0"/>
              <a:t>(x)</a:t>
            </a:r>
            <a:r>
              <a:rPr lang="en-US" sz="2400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D(x)</a:t>
            </a:r>
            <a:r>
              <a:rPr lang="en-US" sz="2400" dirty="0"/>
              <a:t> is the output of the Discriminator when given a real image </a:t>
            </a:r>
            <a:r>
              <a:rPr lang="en-US" sz="2400" b="1" dirty="0"/>
              <a:t>x</a:t>
            </a:r>
            <a:r>
              <a:rPr lang="en-US" sz="2400" dirty="0"/>
              <a:t>. The goal of the Discriminator is to maximize </a:t>
            </a:r>
            <a:r>
              <a:rPr lang="en-US" sz="2400" b="1" dirty="0"/>
              <a:t>log D(x)</a:t>
            </a:r>
            <a:r>
              <a:rPr lang="en-US" sz="2400" dirty="0"/>
              <a:t> for real images, meaning it wants to output a high probability that </a:t>
            </a:r>
            <a:r>
              <a:rPr lang="en-US" sz="2400" b="1" dirty="0"/>
              <a:t>x</a:t>
            </a:r>
            <a:r>
              <a:rPr lang="en-US" sz="2400" dirty="0"/>
              <a:t> is real.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log D(x)</a:t>
            </a:r>
            <a:r>
              <a:rPr lang="en-US" sz="2400" dirty="0"/>
              <a:t> is the log-probability of the Discriminator classifying </a:t>
            </a:r>
            <a:r>
              <a:rPr lang="en-US" sz="2400" b="1" dirty="0"/>
              <a:t>x</a:t>
            </a:r>
            <a:r>
              <a:rPr lang="en-US" sz="2400" dirty="0"/>
              <a:t> as real. The </a:t>
            </a:r>
            <a:r>
              <a:rPr lang="en-US" sz="2400" b="1" dirty="0"/>
              <a:t>Discriminator</a:t>
            </a:r>
            <a:r>
              <a:rPr lang="en-US" sz="2400" dirty="0"/>
              <a:t> wants this term to be as high as possible for real images.</a:t>
            </a:r>
          </a:p>
        </p:txBody>
      </p:sp>
    </p:spTree>
    <p:extLst>
      <p:ext uri="{BB962C8B-B14F-4D97-AF65-F5344CB8AC3E}">
        <p14:creationId xmlns:p14="http://schemas.microsoft.com/office/powerpoint/2010/main" val="148223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CB883-EC69-C7F7-8305-9632405CE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3A998D9-8AE2-81A5-3068-F15DFF148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tr-TR" sz="4800" b="1" i="0" dirty="0" err="1">
                <a:effectLst/>
                <a:latin typeface="__Source_Sans_3_11ceb6"/>
              </a:rPr>
              <a:t>GAN’s</a:t>
            </a:r>
            <a:r>
              <a:rPr lang="tr-TR" sz="4800" b="1" i="0" dirty="0">
                <a:effectLst/>
                <a:latin typeface="__Source_Sans_3_11ceb6"/>
              </a:rPr>
              <a:t>	</a:t>
            </a:r>
            <a:r>
              <a:rPr lang="tr-TR" sz="4800" b="1" i="0" dirty="0" err="1">
                <a:effectLst/>
                <a:latin typeface="__Source_Sans_3_11ceb6"/>
              </a:rPr>
              <a:t>formulation</a:t>
            </a:r>
            <a:endParaRPr lang="tr-TR" sz="4800" b="1" i="0" dirty="0">
              <a:effectLst/>
              <a:latin typeface="__Source_Sans_3_11ceb6"/>
            </a:endParaRP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07" y="1384451"/>
            <a:ext cx="10419096" cy="1475611"/>
          </a:xfrm>
          <a:prstGeom prst="rect">
            <a:avLst/>
          </a:prstGeom>
        </p:spPr>
      </p:pic>
      <p:sp>
        <p:nvSpPr>
          <p:cNvPr id="4" name="Dikdörtgen 3"/>
          <p:cNvSpPr/>
          <p:nvPr/>
        </p:nvSpPr>
        <p:spPr>
          <a:xfrm>
            <a:off x="322210" y="2521944"/>
            <a:ext cx="1148430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/>
              <a:t>E_z</a:t>
            </a:r>
            <a:r>
              <a:rPr lang="en-US" sz="2400" b="1" dirty="0"/>
              <a:t> ~ </a:t>
            </a:r>
            <a:r>
              <a:rPr lang="en-US" sz="2400" b="1" dirty="0" err="1"/>
              <a:t>p_z</a:t>
            </a:r>
            <a:r>
              <a:rPr lang="en-US" sz="2400" b="1" dirty="0"/>
              <a:t>(z) [log(1 - D(G(z)))]</a:t>
            </a:r>
            <a:r>
              <a:rPr lang="en-US" sz="2400" dirty="0"/>
              <a:t> </a:t>
            </a:r>
            <a:r>
              <a:rPr lang="en-US" sz="2400" b="1" dirty="0" smtClean="0"/>
              <a:t>z </a:t>
            </a:r>
            <a:r>
              <a:rPr lang="en-US" sz="2400" b="1" dirty="0"/>
              <a:t>~ </a:t>
            </a:r>
            <a:r>
              <a:rPr lang="en-US" sz="2400" b="1" dirty="0" err="1"/>
              <a:t>p_z</a:t>
            </a:r>
            <a:r>
              <a:rPr lang="en-US" sz="2400" b="1" dirty="0"/>
              <a:t>(z)</a:t>
            </a:r>
            <a:r>
              <a:rPr lang="en-US" sz="2400" dirty="0"/>
              <a:t> means </a:t>
            </a:r>
            <a:r>
              <a:rPr lang="en-US" sz="2400" b="1" dirty="0"/>
              <a:t>z</a:t>
            </a:r>
            <a:r>
              <a:rPr lang="en-US" sz="2400" dirty="0"/>
              <a:t> (the latent random variable) is sampled from a prior distribution (</a:t>
            </a:r>
            <a:r>
              <a:rPr lang="en-US" sz="2400" b="1" dirty="0" err="1"/>
              <a:t>p_z</a:t>
            </a:r>
            <a:r>
              <a:rPr lang="en-US" sz="2400" b="1" dirty="0"/>
              <a:t>(z)</a:t>
            </a:r>
            <a:r>
              <a:rPr lang="en-US" sz="2400" dirty="0"/>
              <a:t>), typically Gaussian or Uniform.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G(z)</a:t>
            </a:r>
            <a:r>
              <a:rPr lang="en-US" sz="2400" dirty="0"/>
              <a:t> is the output of the </a:t>
            </a:r>
            <a:r>
              <a:rPr lang="en-US" sz="2400" b="1" dirty="0"/>
              <a:t>Generator</a:t>
            </a:r>
            <a:r>
              <a:rPr lang="en-US" sz="2400" dirty="0"/>
              <a:t> when given latent variable </a:t>
            </a:r>
            <a:r>
              <a:rPr lang="en-US" sz="2400" b="1" dirty="0"/>
              <a:t>z</a:t>
            </a:r>
            <a:r>
              <a:rPr lang="en-US" sz="2400" dirty="0"/>
              <a:t> as input, which is a generated (fake) image.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D(G(z))</a:t>
            </a:r>
            <a:r>
              <a:rPr lang="en-US" sz="2400" dirty="0"/>
              <a:t> is the output of the </a:t>
            </a:r>
            <a:r>
              <a:rPr lang="en-US" sz="2400" b="1" dirty="0"/>
              <a:t>Discriminator</a:t>
            </a:r>
            <a:r>
              <a:rPr lang="en-US" sz="2400" dirty="0"/>
              <a:t> when given the fake image generated by the </a:t>
            </a:r>
            <a:r>
              <a:rPr lang="en-US" sz="2400" b="1" dirty="0"/>
              <a:t>Generator</a:t>
            </a:r>
            <a:r>
              <a:rPr lang="en-US" sz="2400" dirty="0"/>
              <a:t>. The </a:t>
            </a:r>
            <a:r>
              <a:rPr lang="en-US" sz="2400" b="1" dirty="0"/>
              <a:t>Discriminator</a:t>
            </a:r>
            <a:r>
              <a:rPr lang="en-US" sz="2400" dirty="0"/>
              <a:t> tries to classify this fake image as fake.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log(1 - D(G(z)))</a:t>
            </a:r>
            <a:r>
              <a:rPr lang="en-US" sz="2400" dirty="0"/>
              <a:t> is the log-probability that the </a:t>
            </a:r>
            <a:r>
              <a:rPr lang="en-US" sz="2400" b="1" dirty="0"/>
              <a:t>Discriminator</a:t>
            </a:r>
            <a:r>
              <a:rPr lang="en-US" sz="2400" dirty="0"/>
              <a:t> classifies the generated image as fake. The </a:t>
            </a:r>
            <a:r>
              <a:rPr lang="en-US" sz="2400" b="1" dirty="0"/>
              <a:t>Generator</a:t>
            </a:r>
            <a:r>
              <a:rPr lang="en-US" sz="2400" dirty="0"/>
              <a:t> tries to minimize this term by producing images that are as realistic as possible to confuse the </a:t>
            </a:r>
            <a:r>
              <a:rPr lang="en-US" sz="2400" b="1" dirty="0"/>
              <a:t>Discriminator</a:t>
            </a:r>
            <a:r>
              <a:rPr lang="en-US" sz="2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 err="1"/>
              <a:t>E_z</a:t>
            </a:r>
            <a:r>
              <a:rPr lang="en-US" sz="2400" dirty="0"/>
              <a:t> is the expectation over the latent variable </a:t>
            </a:r>
            <a:r>
              <a:rPr lang="en-US" sz="2400" b="1" dirty="0"/>
              <a:t>z</a:t>
            </a:r>
            <a:r>
              <a:rPr lang="en-US" sz="2400" dirty="0"/>
              <a:t>. The </a:t>
            </a:r>
            <a:r>
              <a:rPr lang="en-US" sz="2400" b="1" dirty="0"/>
              <a:t>Generator</a:t>
            </a:r>
            <a:r>
              <a:rPr lang="en-US" sz="2400" dirty="0"/>
              <a:t> aims to minimize this term by learning to produce better fake images.</a:t>
            </a:r>
          </a:p>
        </p:txBody>
      </p:sp>
    </p:spTree>
    <p:extLst>
      <p:ext uri="{BB962C8B-B14F-4D97-AF65-F5344CB8AC3E}">
        <p14:creationId xmlns:p14="http://schemas.microsoft.com/office/powerpoint/2010/main" val="185450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0B4CD-C92F-DC12-EB8F-FD3F78626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623F99B-50A9-6D0C-9B2C-115C321CE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tr-TR" sz="4800" b="1" i="0" dirty="0" err="1">
                <a:effectLst/>
                <a:latin typeface="__Source_Sans_3_11ceb6"/>
              </a:rPr>
              <a:t>Deep</a:t>
            </a:r>
            <a:r>
              <a:rPr lang="tr-TR" sz="4800" b="1" i="0" dirty="0">
                <a:effectLst/>
                <a:latin typeface="__Source_Sans_3_11ceb6"/>
              </a:rPr>
              <a:t>	</a:t>
            </a:r>
            <a:r>
              <a:rPr lang="tr-TR" sz="4800" b="1" i="0" dirty="0" err="1">
                <a:effectLst/>
                <a:latin typeface="__Source_Sans_3_11ceb6"/>
              </a:rPr>
              <a:t>Convolutional</a:t>
            </a:r>
            <a:r>
              <a:rPr lang="tr-TR" sz="4800" b="1" i="0" dirty="0">
                <a:effectLst/>
                <a:latin typeface="__Source_Sans_3_11ceb6"/>
              </a:rPr>
              <a:t> </a:t>
            </a:r>
            <a:r>
              <a:rPr lang="tr-TR" sz="4800" b="1" i="0" dirty="0" err="1">
                <a:effectLst/>
                <a:latin typeface="__Source_Sans_3_11ceb6"/>
              </a:rPr>
              <a:t>GANs</a:t>
            </a:r>
            <a:r>
              <a:rPr lang="tr-TR" sz="4800" b="1" i="0" dirty="0">
                <a:effectLst/>
                <a:latin typeface="__Source_Sans_3_11ceb6"/>
              </a:rPr>
              <a:t>	(</a:t>
            </a:r>
            <a:r>
              <a:rPr lang="tr-TR" sz="4800" b="1" i="0" dirty="0" err="1">
                <a:effectLst/>
                <a:latin typeface="__Source_Sans_3_11ceb6"/>
              </a:rPr>
              <a:t>DCGANs</a:t>
            </a:r>
            <a:r>
              <a:rPr lang="tr-TR" sz="4800" b="1" i="0" dirty="0">
                <a:effectLst/>
                <a:latin typeface="__Source_Sans_3_11ceb6"/>
              </a:rPr>
              <a:t>)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8B91E01-A9DC-1A51-A4C8-CF1FD446A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68" y="1977109"/>
            <a:ext cx="10850489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8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0B4CD-C92F-DC12-EB8F-FD3F78626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623F99B-50A9-6D0C-9B2C-115C321CE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57" y="332749"/>
            <a:ext cx="10772775" cy="1658198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tr-TR" sz="4800" b="1" dirty="0" err="1" smtClean="0">
                <a:latin typeface="__Source_Sans_3_11ceb6"/>
              </a:rPr>
              <a:t>Types</a:t>
            </a:r>
            <a:r>
              <a:rPr lang="tr-TR" sz="4800" b="1" dirty="0" smtClean="0">
                <a:latin typeface="__Source_Sans_3_11ceb6"/>
              </a:rPr>
              <a:t> of </a:t>
            </a:r>
            <a:r>
              <a:rPr lang="tr-TR" sz="4800" b="1" i="0" dirty="0" err="1" smtClean="0">
                <a:effectLst/>
                <a:latin typeface="__Source_Sans_3_11ceb6"/>
              </a:rPr>
              <a:t>GANs</a:t>
            </a:r>
            <a:r>
              <a:rPr lang="tr-TR" sz="4800" b="1" i="0" dirty="0">
                <a:effectLst/>
                <a:latin typeface="__Source_Sans_3_11ceb6"/>
              </a:rPr>
              <a:t>	</a:t>
            </a:r>
          </a:p>
        </p:txBody>
      </p:sp>
      <p:sp>
        <p:nvSpPr>
          <p:cNvPr id="3" name="Dikdörtgen 2"/>
          <p:cNvSpPr/>
          <p:nvPr/>
        </p:nvSpPr>
        <p:spPr>
          <a:xfrm>
            <a:off x="829235" y="1977109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sz="4800" b="1" dirty="0" err="1" smtClean="0">
                <a:solidFill>
                  <a:srgbClr val="242424"/>
                </a:solidFill>
                <a:latin typeface="source-serif-pro"/>
              </a:rPr>
              <a:t>VanillaGAN</a:t>
            </a:r>
            <a:endParaRPr lang="tr-TR" sz="4800" b="1" dirty="0">
              <a:solidFill>
                <a:srgbClr val="242424"/>
              </a:solidFill>
              <a:latin typeface="source-serif-pro"/>
            </a:endParaRPr>
          </a:p>
          <a:p>
            <a:r>
              <a:rPr lang="tr-TR" sz="4800" b="1" dirty="0">
                <a:solidFill>
                  <a:srgbClr val="242424"/>
                </a:solidFill>
                <a:latin typeface="source-serif-pro"/>
              </a:rPr>
              <a:t>DCGAN</a:t>
            </a:r>
          </a:p>
          <a:p>
            <a:r>
              <a:rPr lang="tr-TR" sz="4800" b="1" dirty="0" err="1">
                <a:solidFill>
                  <a:srgbClr val="242424"/>
                </a:solidFill>
                <a:latin typeface="source-serif-pro"/>
              </a:rPr>
              <a:t>InfoGAN</a:t>
            </a:r>
            <a:endParaRPr lang="tr-TR" sz="4800" b="1" dirty="0">
              <a:solidFill>
                <a:srgbClr val="242424"/>
              </a:solidFill>
              <a:latin typeface="source-serif-pro"/>
            </a:endParaRPr>
          </a:p>
          <a:p>
            <a:r>
              <a:rPr lang="tr-TR" sz="4800" b="1" dirty="0" err="1">
                <a:solidFill>
                  <a:srgbClr val="242424"/>
                </a:solidFill>
                <a:latin typeface="source-serif-pro"/>
              </a:rPr>
              <a:t>DiscoGAN</a:t>
            </a:r>
            <a:endParaRPr lang="tr-TR" sz="4800" b="1" dirty="0">
              <a:solidFill>
                <a:srgbClr val="242424"/>
              </a:solidFill>
              <a:latin typeface="source-serif-pro"/>
            </a:endParaRPr>
          </a:p>
          <a:p>
            <a:r>
              <a:rPr lang="tr-TR" sz="4800" b="1" dirty="0" err="1">
                <a:solidFill>
                  <a:srgbClr val="242424"/>
                </a:solidFill>
                <a:latin typeface="source-serif-pro"/>
              </a:rPr>
              <a:t>WassersteinGAN</a:t>
            </a:r>
            <a:endParaRPr lang="tr-TR" sz="4800" b="1" i="0" dirty="0">
              <a:solidFill>
                <a:srgbClr val="242424"/>
              </a:solidFill>
              <a:effectLst/>
              <a:latin typeface="source-serif-pro"/>
            </a:endParaRPr>
          </a:p>
        </p:txBody>
      </p:sp>
    </p:spTree>
    <p:extLst>
      <p:ext uri="{BB962C8B-B14F-4D97-AF65-F5344CB8AC3E}">
        <p14:creationId xmlns:p14="http://schemas.microsoft.com/office/powerpoint/2010/main" val="263249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0B4CD-C92F-DC12-EB8F-FD3F78626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623F99B-50A9-6D0C-9B2C-115C321CE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57" y="332749"/>
            <a:ext cx="10772775" cy="1658198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tr-TR" sz="4800" b="1" dirty="0" err="1" smtClean="0">
                <a:latin typeface="__Source_Sans_3_11ceb6"/>
              </a:rPr>
              <a:t>Types</a:t>
            </a:r>
            <a:r>
              <a:rPr lang="tr-TR" sz="4800" b="1" dirty="0" smtClean="0">
                <a:latin typeface="__Source_Sans_3_11ceb6"/>
              </a:rPr>
              <a:t> of </a:t>
            </a:r>
            <a:r>
              <a:rPr lang="tr-TR" sz="4800" b="1" i="0" dirty="0" err="1" smtClean="0">
                <a:effectLst/>
                <a:latin typeface="__Source_Sans_3_11ceb6"/>
              </a:rPr>
              <a:t>GANs</a:t>
            </a:r>
            <a:r>
              <a:rPr lang="tr-TR" sz="4800" b="1" i="0" dirty="0">
                <a:effectLst/>
                <a:latin typeface="__Source_Sans_3_11ceb6"/>
              </a:rPr>
              <a:t>	</a:t>
            </a:r>
          </a:p>
        </p:txBody>
      </p:sp>
      <p:sp>
        <p:nvSpPr>
          <p:cNvPr id="3" name="Dikdörtgen 2"/>
          <p:cNvSpPr/>
          <p:nvPr/>
        </p:nvSpPr>
        <p:spPr>
          <a:xfrm>
            <a:off x="829235" y="1977109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sz="4800" b="1" dirty="0" err="1" smtClean="0">
                <a:solidFill>
                  <a:srgbClr val="242424"/>
                </a:solidFill>
                <a:latin typeface="source-serif-pro"/>
              </a:rPr>
              <a:t>VanillaGAN</a:t>
            </a:r>
            <a:endParaRPr lang="tr-TR" sz="4800" b="1" dirty="0">
              <a:solidFill>
                <a:srgbClr val="242424"/>
              </a:solidFill>
              <a:latin typeface="source-serif-pro"/>
            </a:endParaRPr>
          </a:p>
          <a:p>
            <a:r>
              <a:rPr lang="tr-TR" sz="4800" b="1" dirty="0">
                <a:solidFill>
                  <a:srgbClr val="242424"/>
                </a:solidFill>
                <a:latin typeface="source-serif-pro"/>
              </a:rPr>
              <a:t>DCGAN</a:t>
            </a:r>
          </a:p>
          <a:p>
            <a:r>
              <a:rPr lang="tr-TR" sz="4800" b="1" dirty="0" err="1">
                <a:solidFill>
                  <a:srgbClr val="242424"/>
                </a:solidFill>
                <a:latin typeface="source-serif-pro"/>
              </a:rPr>
              <a:t>InfoGAN</a:t>
            </a:r>
            <a:endParaRPr lang="tr-TR" sz="4800" b="1" dirty="0">
              <a:solidFill>
                <a:srgbClr val="242424"/>
              </a:solidFill>
              <a:latin typeface="source-serif-pro"/>
            </a:endParaRPr>
          </a:p>
          <a:p>
            <a:r>
              <a:rPr lang="tr-TR" sz="4800" b="1" dirty="0" err="1" smtClean="0">
                <a:solidFill>
                  <a:srgbClr val="242424"/>
                </a:solidFill>
                <a:latin typeface="source-serif-pro"/>
              </a:rPr>
              <a:t>DiscoGAN</a:t>
            </a:r>
            <a:endParaRPr lang="tr-TR" sz="4800" b="1" dirty="0">
              <a:solidFill>
                <a:srgbClr val="242424"/>
              </a:solidFill>
              <a:latin typeface="source-serif-pro"/>
            </a:endParaRPr>
          </a:p>
        </p:txBody>
      </p:sp>
    </p:spTree>
    <p:extLst>
      <p:ext uri="{BB962C8B-B14F-4D97-AF65-F5344CB8AC3E}">
        <p14:creationId xmlns:p14="http://schemas.microsoft.com/office/powerpoint/2010/main" val="280141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0B4CD-C92F-DC12-EB8F-FD3F78626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623F99B-50A9-6D0C-9B2C-115C321CE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57" y="332749"/>
            <a:ext cx="10772775" cy="1658198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tr-TR" sz="4800" b="1" dirty="0" err="1" smtClean="0">
                <a:latin typeface="__Source_Sans_3_11ceb6"/>
              </a:rPr>
              <a:t>Vanilla</a:t>
            </a:r>
            <a:r>
              <a:rPr lang="tr-TR" sz="4800" b="1" dirty="0" smtClean="0">
                <a:latin typeface="__Source_Sans_3_11ceb6"/>
              </a:rPr>
              <a:t> GAN</a:t>
            </a:r>
            <a:r>
              <a:rPr lang="tr-TR" sz="4800" b="1" i="0" dirty="0" smtClean="0">
                <a:effectLst/>
                <a:latin typeface="__Source_Sans_3_11ceb6"/>
              </a:rPr>
              <a:t>	</a:t>
            </a:r>
            <a:endParaRPr lang="tr-TR" sz="4800" b="1" i="0" dirty="0">
              <a:effectLst/>
              <a:latin typeface="__Source_Sans_3_11ceb6"/>
            </a:endParaRPr>
          </a:p>
        </p:txBody>
      </p:sp>
      <p:sp>
        <p:nvSpPr>
          <p:cNvPr id="6" name="Metin kutusu 5"/>
          <p:cNvSpPr txBox="1"/>
          <p:nvPr/>
        </p:nvSpPr>
        <p:spPr>
          <a:xfrm>
            <a:off x="1196788" y="2353235"/>
            <a:ext cx="6333565" cy="2581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27252" y="1595021"/>
            <a:ext cx="11731398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85725" lvl="8" indent="-85725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tr-TR" altLang="tr-TR" sz="2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Vanilla</a:t>
            </a:r>
            <a:r>
              <a:rPr kumimoji="0" lang="tr-TR" altLang="tr-TR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GAN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</a:t>
            </a:r>
            <a:r>
              <a:rPr kumimoji="0" lang="tr-TR" altLang="tr-TR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simplest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first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version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</a:t>
            </a:r>
            <a:r>
              <a:rPr kumimoji="0" lang="tr-TR" altLang="tr-TR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Generative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Adversarial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Network. </a:t>
            </a:r>
          </a:p>
          <a:p>
            <a:pPr marL="85725" lvl="8" indent="-85725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tr-TR" altLang="tr-TR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model </a:t>
            </a:r>
            <a:r>
              <a:rPr kumimoji="0" lang="tr-TR" altLang="tr-TR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consists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</a:t>
            </a:r>
            <a:r>
              <a:rPr kumimoji="0" lang="tr-TR" altLang="tr-TR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two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main </a:t>
            </a:r>
            <a:r>
              <a:rPr kumimoji="0" lang="tr-TR" altLang="tr-TR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components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tr-TR" altLang="tr-TR" sz="2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Generator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Discriminator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Generator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generates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new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 (</a:t>
            </a:r>
            <a:r>
              <a:rPr kumimoji="0" lang="tr-TR" altLang="tr-TR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usually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images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</a:t>
            </a:r>
            <a:r>
              <a:rPr kumimoji="0" lang="tr-TR" altLang="tr-TR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from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random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noise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tr-TR" altLang="tr-TR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latent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space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). </a:t>
            </a:r>
            <a:r>
              <a:rPr kumimoji="0" lang="tr-TR" altLang="tr-TR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Discriminator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tries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distinguish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whether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 is </a:t>
            </a:r>
            <a:r>
              <a:rPr kumimoji="0" lang="tr-TR" altLang="tr-TR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fake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Training </a:t>
            </a:r>
            <a:r>
              <a:rPr kumimoji="0" lang="tr-TR" altLang="tr-TR" sz="2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Process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tr-TR" altLang="tr-TR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Both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networks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play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</a:t>
            </a:r>
            <a:r>
              <a:rPr kumimoji="0" lang="tr-TR" altLang="tr-TR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game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against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each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other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tr-TR" altLang="tr-TR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Generator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tries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deceive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Discriminator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tr-TR" altLang="tr-TR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while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Discriminator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tries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distinguish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 </a:t>
            </a:r>
            <a:r>
              <a:rPr kumimoji="0" lang="tr-TR" altLang="tr-TR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from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fake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2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Limitations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tr-TR" altLang="tr-TR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Vanilla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GAN </a:t>
            </a:r>
            <a:r>
              <a:rPr kumimoji="0" lang="tr-TR" altLang="tr-TR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often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faces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issues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like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overfitting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unstable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training</a:t>
            </a:r>
            <a:r>
              <a:rPr kumimoji="0" lang="tr-TR" altLang="tr-TR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414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0B4CD-C92F-DC12-EB8F-FD3F78626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9623F99B-50A9-6D0C-9B2C-115C321CE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57" y="332749"/>
            <a:ext cx="10772775" cy="1658198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tr-TR" sz="4800" b="1" dirty="0" err="1" smtClean="0">
                <a:latin typeface="__Source_Sans_3_11ceb6"/>
              </a:rPr>
              <a:t>Vanilla</a:t>
            </a:r>
            <a:r>
              <a:rPr lang="tr-TR" sz="4800" b="1" dirty="0" smtClean="0">
                <a:latin typeface="__Source_Sans_3_11ceb6"/>
              </a:rPr>
              <a:t> GAN</a:t>
            </a:r>
            <a:r>
              <a:rPr lang="tr-TR" sz="4800" b="1" i="0" dirty="0" smtClean="0">
                <a:effectLst/>
                <a:latin typeface="__Source_Sans_3_11ceb6"/>
              </a:rPr>
              <a:t>	</a:t>
            </a:r>
            <a:endParaRPr lang="tr-TR" sz="4800" b="1" i="0" dirty="0">
              <a:effectLst/>
              <a:latin typeface="__Source_Sans_3_11ceb6"/>
            </a:endParaRPr>
          </a:p>
        </p:txBody>
      </p:sp>
      <p:pic>
        <p:nvPicPr>
          <p:cNvPr id="5124" name="Picture 4" descr="The architecture of vanilla GANs. | Download Scientific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050" y="1990947"/>
            <a:ext cx="8096250" cy="353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40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087FD-59DB-2132-600F-9DCDCE7DE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D616DDF-CCB5-AF0E-24FD-EC636B131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tr-TR" sz="4800" b="1" i="0" dirty="0" err="1">
                <a:effectLst/>
                <a:latin typeface="__Source_Sans_3_11ceb6"/>
              </a:rPr>
              <a:t>Deep</a:t>
            </a:r>
            <a:r>
              <a:rPr lang="tr-TR" sz="4800" b="1" i="0" dirty="0">
                <a:effectLst/>
                <a:latin typeface="__Source_Sans_3_11ceb6"/>
              </a:rPr>
              <a:t>	</a:t>
            </a:r>
            <a:r>
              <a:rPr lang="tr-TR" sz="4800" b="1" i="0" dirty="0" err="1">
                <a:effectLst/>
                <a:latin typeface="__Source_Sans_3_11ceb6"/>
              </a:rPr>
              <a:t>Convolutional</a:t>
            </a:r>
            <a:r>
              <a:rPr lang="tr-TR" sz="4800" b="1" i="0" dirty="0">
                <a:effectLst/>
                <a:latin typeface="__Source_Sans_3_11ceb6"/>
              </a:rPr>
              <a:t> </a:t>
            </a:r>
            <a:r>
              <a:rPr lang="tr-TR" sz="4800" b="1" i="0" dirty="0" err="1">
                <a:effectLst/>
                <a:latin typeface="__Source_Sans_3_11ceb6"/>
              </a:rPr>
              <a:t>GANs</a:t>
            </a:r>
            <a:r>
              <a:rPr lang="tr-TR" sz="4800" b="1" i="0" dirty="0">
                <a:effectLst/>
                <a:latin typeface="__Source_Sans_3_11ceb6"/>
              </a:rPr>
              <a:t>	(</a:t>
            </a:r>
            <a:r>
              <a:rPr lang="tr-TR" sz="4800" b="1" i="0" dirty="0" err="1">
                <a:effectLst/>
                <a:latin typeface="__Source_Sans_3_11ceb6"/>
              </a:rPr>
              <a:t>DCGANs</a:t>
            </a:r>
            <a:r>
              <a:rPr lang="tr-TR" sz="4800" b="1" i="0" dirty="0">
                <a:effectLst/>
                <a:latin typeface="__Source_Sans_3_11ceb6"/>
              </a:rPr>
              <a:t>)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00025" y="1831191"/>
            <a:ext cx="11329987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sz="2800" b="1" dirty="0">
                <a:latin typeface="Arial" panose="020B0604020202020204" pitchFamily="34" charset="0"/>
              </a:rPr>
              <a:t>DCGAN</a:t>
            </a:r>
            <a:r>
              <a:rPr lang="tr-TR" altLang="tr-TR" sz="2800" dirty="0">
                <a:latin typeface="Arial" panose="020B0604020202020204" pitchFamily="34" charset="0"/>
              </a:rPr>
              <a:t> is an </a:t>
            </a:r>
            <a:r>
              <a:rPr lang="tr-TR" altLang="tr-TR" sz="2800" dirty="0" err="1">
                <a:latin typeface="Arial" panose="020B0604020202020204" pitchFamily="34" charset="0"/>
              </a:rPr>
              <a:t>extension</a:t>
            </a:r>
            <a:r>
              <a:rPr lang="tr-TR" altLang="tr-TR" sz="2800" dirty="0">
                <a:latin typeface="Arial" panose="020B0604020202020204" pitchFamily="34" charset="0"/>
              </a:rPr>
              <a:t> of </a:t>
            </a:r>
            <a:r>
              <a:rPr lang="tr-TR" altLang="tr-TR" sz="2800" dirty="0" err="1">
                <a:latin typeface="Arial" panose="020B0604020202020204" pitchFamily="34" charset="0"/>
              </a:rPr>
              <a:t>Vanilla</a:t>
            </a:r>
            <a:r>
              <a:rPr lang="tr-TR" altLang="tr-TR" sz="2800" dirty="0">
                <a:latin typeface="Arial" panose="020B0604020202020204" pitchFamily="34" charset="0"/>
              </a:rPr>
              <a:t> GAN </a:t>
            </a:r>
            <a:r>
              <a:rPr lang="tr-TR" altLang="tr-TR" sz="2800" dirty="0" err="1">
                <a:latin typeface="Arial" panose="020B0604020202020204" pitchFamily="34" charset="0"/>
              </a:rPr>
              <a:t>that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uses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deep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convolutional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layers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to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more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effectively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learn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visual</a:t>
            </a:r>
            <a:r>
              <a:rPr lang="tr-TR" altLang="tr-TR" sz="2800" dirty="0">
                <a:latin typeface="Arial" panose="020B0604020202020204" pitchFamily="34" charset="0"/>
              </a:rPr>
              <a:t> data.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sz="2800" b="1" dirty="0" err="1">
                <a:latin typeface="Arial" panose="020B0604020202020204" pitchFamily="34" charset="0"/>
              </a:rPr>
              <a:t>Convolutional</a:t>
            </a:r>
            <a:r>
              <a:rPr lang="tr-TR" altLang="tr-TR" sz="2800" b="1" dirty="0">
                <a:latin typeface="Arial" panose="020B0604020202020204" pitchFamily="34" charset="0"/>
              </a:rPr>
              <a:t> </a:t>
            </a:r>
            <a:r>
              <a:rPr lang="tr-TR" altLang="tr-TR" sz="2800" b="1" dirty="0" err="1">
                <a:latin typeface="Arial" panose="020B0604020202020204" pitchFamily="34" charset="0"/>
              </a:rPr>
              <a:t>Layers</a:t>
            </a:r>
            <a:r>
              <a:rPr lang="tr-TR" altLang="tr-TR" sz="2800" dirty="0">
                <a:latin typeface="Arial" panose="020B0604020202020204" pitchFamily="34" charset="0"/>
              </a:rPr>
              <a:t>: DCGAN is </a:t>
            </a:r>
            <a:r>
              <a:rPr lang="tr-TR" altLang="tr-TR" sz="2800" dirty="0" err="1">
                <a:latin typeface="Arial" panose="020B0604020202020204" pitchFamily="34" charset="0"/>
              </a:rPr>
              <a:t>specifically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designed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for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image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generation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and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uses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convolutional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neural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networks</a:t>
            </a:r>
            <a:r>
              <a:rPr lang="tr-TR" altLang="tr-TR" sz="2800" dirty="0">
                <a:latin typeface="Arial" panose="020B0604020202020204" pitchFamily="34" charset="0"/>
              </a:rPr>
              <a:t> (</a:t>
            </a:r>
            <a:r>
              <a:rPr lang="tr-TR" altLang="tr-TR" sz="2800" dirty="0" err="1">
                <a:latin typeface="Arial" panose="020B0604020202020204" pitchFamily="34" charset="0"/>
              </a:rPr>
              <a:t>CNNs</a:t>
            </a:r>
            <a:r>
              <a:rPr lang="tr-TR" altLang="tr-TR" sz="2800" dirty="0">
                <a:latin typeface="Arial" panose="020B0604020202020204" pitchFamily="34" charset="0"/>
              </a:rPr>
              <a:t>) </a:t>
            </a:r>
            <a:r>
              <a:rPr lang="tr-TR" altLang="tr-TR" sz="2800" dirty="0" err="1">
                <a:latin typeface="Arial" panose="020B0604020202020204" pitchFamily="34" charset="0"/>
              </a:rPr>
              <a:t>to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extract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deeper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features</a:t>
            </a:r>
            <a:r>
              <a:rPr lang="tr-TR" altLang="tr-TR" sz="2800" dirty="0">
                <a:latin typeface="Arial" panose="020B0604020202020204" pitchFamily="34" charset="0"/>
              </a:rPr>
              <a:t>, </a:t>
            </a:r>
            <a:r>
              <a:rPr lang="tr-TR" altLang="tr-TR" sz="2800" dirty="0" err="1">
                <a:latin typeface="Arial" panose="020B0604020202020204" pitchFamily="34" charset="0"/>
              </a:rPr>
              <a:t>allowing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for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better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learning</a:t>
            </a:r>
            <a:r>
              <a:rPr lang="tr-TR" altLang="tr-TR" sz="2800" dirty="0">
                <a:latin typeface="Arial" panose="020B0604020202020204" pitchFamily="34" charset="0"/>
              </a:rPr>
              <a:t> of </a:t>
            </a:r>
            <a:r>
              <a:rPr lang="tr-TR" altLang="tr-TR" sz="2800" dirty="0" err="1">
                <a:latin typeface="Arial" panose="020B0604020202020204" pitchFamily="34" charset="0"/>
              </a:rPr>
              <a:t>visual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information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and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generating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more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realistic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images</a:t>
            </a:r>
            <a:r>
              <a:rPr lang="tr-TR" altLang="tr-TR" sz="2800" dirty="0"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sz="2800" b="1" dirty="0" err="1">
                <a:latin typeface="Arial" panose="020B0604020202020204" pitchFamily="34" charset="0"/>
              </a:rPr>
              <a:t>Advantages</a:t>
            </a:r>
            <a:r>
              <a:rPr lang="tr-TR" altLang="tr-TR" sz="2800" dirty="0">
                <a:latin typeface="Arial" panose="020B0604020202020204" pitchFamily="34" charset="0"/>
              </a:rPr>
              <a:t>: </a:t>
            </a:r>
            <a:r>
              <a:rPr lang="tr-TR" altLang="tr-TR" sz="2800" dirty="0" err="1">
                <a:latin typeface="Arial" panose="020B0604020202020204" pitchFamily="34" charset="0"/>
              </a:rPr>
              <a:t>It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provides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higher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accuracy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and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stability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for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visual</a:t>
            </a:r>
            <a:r>
              <a:rPr lang="tr-TR" altLang="tr-TR" sz="2800" dirty="0">
                <a:latin typeface="Arial" panose="020B0604020202020204" pitchFamily="34" charset="0"/>
              </a:rPr>
              <a:t> data. </a:t>
            </a:r>
            <a:r>
              <a:rPr lang="tr-TR" altLang="tr-TR" sz="2800" dirty="0" err="1">
                <a:latin typeface="Arial" panose="020B0604020202020204" pitchFamily="34" charset="0"/>
              </a:rPr>
              <a:t>It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also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works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well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with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large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datasets</a:t>
            </a:r>
            <a:r>
              <a:rPr lang="tr-TR" altLang="tr-TR" sz="2800" dirty="0"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sz="2800" b="1" dirty="0">
                <a:latin typeface="Arial" panose="020B0604020202020204" pitchFamily="34" charset="0"/>
              </a:rPr>
              <a:t>Training</a:t>
            </a:r>
            <a:r>
              <a:rPr lang="tr-TR" altLang="tr-TR" sz="2800" dirty="0">
                <a:latin typeface="Arial" panose="020B0604020202020204" pitchFamily="34" charset="0"/>
              </a:rPr>
              <a:t>: </a:t>
            </a:r>
            <a:r>
              <a:rPr lang="tr-TR" altLang="tr-TR" sz="2800" dirty="0" err="1">
                <a:latin typeface="Arial" panose="020B0604020202020204" pitchFamily="34" charset="0"/>
              </a:rPr>
              <a:t>It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still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follows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the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same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min-max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approach</a:t>
            </a:r>
            <a:r>
              <a:rPr lang="tr-TR" altLang="tr-TR" sz="2800" dirty="0">
                <a:latin typeface="Arial" panose="020B0604020202020204" pitchFamily="34" charset="0"/>
              </a:rPr>
              <a:t>, but </a:t>
            </a:r>
            <a:r>
              <a:rPr lang="tr-TR" altLang="tr-TR" sz="2800" dirty="0" err="1">
                <a:latin typeface="Arial" panose="020B0604020202020204" pitchFamily="34" charset="0"/>
              </a:rPr>
              <a:t>convolutional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networks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make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the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training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process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more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efficient</a:t>
            </a:r>
            <a:endParaRPr kumimoji="0" lang="tr-TR" altLang="tr-T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19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087FD-59DB-2132-600F-9DCDCE7DE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D616DDF-CCB5-AF0E-24FD-EC636B131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tr-TR" sz="4800" b="1" i="0" dirty="0" err="1">
                <a:effectLst/>
                <a:latin typeface="__Source_Sans_3_11ceb6"/>
              </a:rPr>
              <a:t>Deep</a:t>
            </a:r>
            <a:r>
              <a:rPr lang="tr-TR" sz="4800" b="1" i="0" dirty="0">
                <a:effectLst/>
                <a:latin typeface="__Source_Sans_3_11ceb6"/>
              </a:rPr>
              <a:t>	</a:t>
            </a:r>
            <a:r>
              <a:rPr lang="tr-TR" sz="4800" b="1" i="0" dirty="0" err="1">
                <a:effectLst/>
                <a:latin typeface="__Source_Sans_3_11ceb6"/>
              </a:rPr>
              <a:t>Convolutional</a:t>
            </a:r>
            <a:r>
              <a:rPr lang="tr-TR" sz="4800" b="1" i="0" dirty="0">
                <a:effectLst/>
                <a:latin typeface="__Source_Sans_3_11ceb6"/>
              </a:rPr>
              <a:t> </a:t>
            </a:r>
            <a:r>
              <a:rPr lang="tr-TR" sz="4800" b="1" i="0" dirty="0" err="1">
                <a:effectLst/>
                <a:latin typeface="__Source_Sans_3_11ceb6"/>
              </a:rPr>
              <a:t>GANs</a:t>
            </a:r>
            <a:r>
              <a:rPr lang="tr-TR" sz="4800" b="1" i="0" dirty="0">
                <a:effectLst/>
                <a:latin typeface="__Source_Sans_3_11ceb6"/>
              </a:rPr>
              <a:t>	(</a:t>
            </a:r>
            <a:r>
              <a:rPr lang="tr-TR" sz="4800" b="1" i="0" dirty="0" err="1">
                <a:effectLst/>
                <a:latin typeface="__Source_Sans_3_11ceb6"/>
              </a:rPr>
              <a:t>DCGANs</a:t>
            </a:r>
            <a:r>
              <a:rPr lang="tr-TR" sz="4800" b="1" i="0" dirty="0">
                <a:effectLst/>
                <a:latin typeface="__Source_Sans_3_11ceb6"/>
              </a:rPr>
              <a:t>)</a:t>
            </a:r>
          </a:p>
        </p:txBody>
      </p:sp>
      <p:pic>
        <p:nvPicPr>
          <p:cNvPr id="7170" name="Picture 2" descr="Deep Learning | DCGAN (Deep Convolutional generative adversarial network) |  by Chris |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99" y="2277146"/>
            <a:ext cx="11836969" cy="326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52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087FD-59DB-2132-600F-9DCDCE7DE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D616DDF-CCB5-AF0E-24FD-EC636B131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tr-TR" sz="4800" b="1" i="0" dirty="0" err="1">
                <a:effectLst/>
                <a:latin typeface="__Source_Sans_3_11ceb6"/>
              </a:rPr>
              <a:t>Deep</a:t>
            </a:r>
            <a:r>
              <a:rPr lang="tr-TR" sz="4800" b="1" i="0" dirty="0">
                <a:effectLst/>
                <a:latin typeface="__Source_Sans_3_11ceb6"/>
              </a:rPr>
              <a:t>	</a:t>
            </a:r>
            <a:r>
              <a:rPr lang="tr-TR" sz="4800" b="1" i="0" dirty="0" err="1">
                <a:effectLst/>
                <a:latin typeface="__Source_Sans_3_11ceb6"/>
              </a:rPr>
              <a:t>Convolutional</a:t>
            </a:r>
            <a:r>
              <a:rPr lang="tr-TR" sz="4800" b="1" i="0" dirty="0">
                <a:effectLst/>
                <a:latin typeface="__Source_Sans_3_11ceb6"/>
              </a:rPr>
              <a:t> </a:t>
            </a:r>
            <a:r>
              <a:rPr lang="tr-TR" sz="4800" b="1" i="0" dirty="0" err="1">
                <a:effectLst/>
                <a:latin typeface="__Source_Sans_3_11ceb6"/>
              </a:rPr>
              <a:t>GANs</a:t>
            </a:r>
            <a:r>
              <a:rPr lang="tr-TR" sz="4800" b="1" i="0" dirty="0">
                <a:effectLst/>
                <a:latin typeface="__Source_Sans_3_11ceb6"/>
              </a:rPr>
              <a:t>	(</a:t>
            </a:r>
            <a:r>
              <a:rPr lang="tr-TR" sz="4800" b="1" i="0" dirty="0" err="1">
                <a:effectLst/>
                <a:latin typeface="__Source_Sans_3_11ceb6"/>
              </a:rPr>
              <a:t>DCGANs</a:t>
            </a:r>
            <a:r>
              <a:rPr lang="tr-TR" sz="4800" b="1" i="0" dirty="0">
                <a:effectLst/>
                <a:latin typeface="__Source_Sans_3_11ceb6"/>
              </a:rPr>
              <a:t>)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14F777C-BDE4-A65C-C34F-D2D3F5AE4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387" y="1666278"/>
            <a:ext cx="10031225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7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tr-TR" sz="4800" b="1" i="0" dirty="0" err="1">
                <a:effectLst/>
                <a:latin typeface="__Source_Sans_3_11ceb6"/>
              </a:rPr>
              <a:t>Generative</a:t>
            </a:r>
            <a:r>
              <a:rPr lang="tr-TR" sz="4800" b="1" i="0" dirty="0">
                <a:effectLst/>
                <a:latin typeface="__Source_Sans_3_11ceb6"/>
              </a:rPr>
              <a:t> </a:t>
            </a:r>
            <a:r>
              <a:rPr lang="tr-TR" sz="4800" b="1" i="0" dirty="0" err="1">
                <a:effectLst/>
                <a:latin typeface="__Source_Sans_3_11ceb6"/>
              </a:rPr>
              <a:t>Adversarial</a:t>
            </a:r>
            <a:r>
              <a:rPr lang="tr-TR" sz="4800" b="1" i="0" dirty="0">
                <a:effectLst/>
                <a:latin typeface="__Source_Sans_3_11ceb6"/>
              </a:rPr>
              <a:t> Network (</a:t>
            </a:r>
            <a:r>
              <a:rPr lang="tr-TR" sz="4800" b="1" i="0" dirty="0" err="1">
                <a:effectLst/>
                <a:latin typeface="__Source_Sans_3_11ceb6"/>
              </a:rPr>
              <a:t>GANs</a:t>
            </a:r>
            <a:r>
              <a:rPr lang="tr-TR" sz="4800" b="1" i="0" dirty="0">
                <a:effectLst/>
                <a:latin typeface="__Source_Sans_3_11ceb6"/>
              </a:rPr>
              <a:t>)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796" y="1977109"/>
            <a:ext cx="8002117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087FD-59DB-2132-600F-9DCDCE7DE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D616DDF-CCB5-AF0E-24FD-EC636B131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tr-TR" sz="4800" b="1" i="0" dirty="0" err="1" smtClean="0">
                <a:effectLst/>
                <a:latin typeface="__Source_Sans_3_11ceb6"/>
              </a:rPr>
              <a:t>InfoGAN</a:t>
            </a:r>
            <a:endParaRPr lang="tr-TR" sz="4800" b="1" i="0" dirty="0">
              <a:effectLst/>
              <a:latin typeface="__Source_Sans_3_11ceb6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63698" y="1546223"/>
            <a:ext cx="11019545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tr-TR" altLang="tr-TR" sz="2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InfoGAN</a:t>
            </a:r>
            <a:r>
              <a:rPr kumimoji="0" lang="tr-TR" altLang="tr-TR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tr-TR" altLang="tr-TR" sz="2800" dirty="0">
                <a:latin typeface="Arial" panose="020B0604020202020204" pitchFamily="34" charset="0"/>
              </a:rPr>
              <a:t>is a </a:t>
            </a:r>
            <a:r>
              <a:rPr lang="tr-TR" altLang="tr-TR" sz="2800" dirty="0" err="1">
                <a:latin typeface="Arial" panose="020B0604020202020204" pitchFamily="34" charset="0"/>
              </a:rPr>
              <a:t>variant</a:t>
            </a:r>
            <a:r>
              <a:rPr lang="tr-TR" altLang="tr-TR" sz="2800" dirty="0">
                <a:latin typeface="Arial" panose="020B0604020202020204" pitchFamily="34" charset="0"/>
              </a:rPr>
              <a:t> of GAN </a:t>
            </a:r>
            <a:r>
              <a:rPr lang="tr-TR" altLang="tr-TR" sz="2800" dirty="0" err="1">
                <a:latin typeface="Arial" panose="020B0604020202020204" pitchFamily="34" charset="0"/>
              </a:rPr>
              <a:t>designed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to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maximize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the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information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learned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by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the</a:t>
            </a:r>
            <a:r>
              <a:rPr lang="tr-TR" altLang="tr-TR" sz="2800" dirty="0">
                <a:latin typeface="Arial" panose="020B0604020202020204" pitchFamily="34" charset="0"/>
              </a:rPr>
              <a:t> model. </a:t>
            </a:r>
            <a:r>
              <a:rPr lang="tr-TR" altLang="tr-TR" sz="2800" dirty="0" err="1">
                <a:latin typeface="Arial" panose="020B0604020202020204" pitchFamily="34" charset="0"/>
              </a:rPr>
              <a:t>It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enriches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the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generator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with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label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information</a:t>
            </a:r>
            <a:r>
              <a:rPr lang="tr-TR" altLang="tr-TR" sz="2800" dirty="0">
                <a:latin typeface="Arial" panose="020B0604020202020204" pitchFamily="34" charset="0"/>
              </a:rPr>
              <a:t>, </a:t>
            </a:r>
            <a:r>
              <a:rPr lang="tr-TR" altLang="tr-TR" sz="2800" dirty="0" err="1">
                <a:latin typeface="Arial" panose="020B0604020202020204" pitchFamily="34" charset="0"/>
              </a:rPr>
              <a:t>providing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more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control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over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the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generated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outputs</a:t>
            </a:r>
            <a:r>
              <a:rPr lang="tr-TR" altLang="tr-TR" sz="2800" dirty="0" smtClean="0"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tr-TR" altLang="tr-TR" sz="28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sz="2800" b="1" dirty="0" err="1">
                <a:latin typeface="Arial" panose="020B0604020202020204" pitchFamily="34" charset="0"/>
              </a:rPr>
              <a:t>Latent</a:t>
            </a:r>
            <a:r>
              <a:rPr lang="tr-TR" altLang="tr-TR" sz="2800" b="1" dirty="0">
                <a:latin typeface="Arial" panose="020B0604020202020204" pitchFamily="34" charset="0"/>
              </a:rPr>
              <a:t> </a:t>
            </a:r>
            <a:r>
              <a:rPr lang="tr-TR" altLang="tr-TR" sz="2800" b="1" dirty="0" err="1">
                <a:latin typeface="Arial" panose="020B0604020202020204" pitchFamily="34" charset="0"/>
              </a:rPr>
              <a:t>Variables</a:t>
            </a:r>
            <a:r>
              <a:rPr lang="tr-TR" altLang="tr-TR" sz="2800" b="1" dirty="0">
                <a:latin typeface="Arial" panose="020B0604020202020204" pitchFamily="34" charset="0"/>
              </a:rPr>
              <a:t> (Z)</a:t>
            </a:r>
            <a:r>
              <a:rPr lang="tr-TR" altLang="tr-TR" sz="2800" dirty="0">
                <a:latin typeface="Arial" panose="020B0604020202020204" pitchFamily="34" charset="0"/>
              </a:rPr>
              <a:t>: </a:t>
            </a:r>
            <a:r>
              <a:rPr lang="tr-TR" altLang="tr-TR" sz="2800" dirty="0" err="1">
                <a:latin typeface="Arial" panose="020B0604020202020204" pitchFamily="34" charset="0"/>
              </a:rPr>
              <a:t>InfoGAN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uses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additional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b="1" dirty="0" err="1">
                <a:latin typeface="Arial" panose="020B0604020202020204" pitchFamily="34" charset="0"/>
              </a:rPr>
              <a:t>latent</a:t>
            </a:r>
            <a:r>
              <a:rPr lang="tr-TR" altLang="tr-TR" sz="2800" b="1" dirty="0">
                <a:latin typeface="Arial" panose="020B0604020202020204" pitchFamily="34" charset="0"/>
              </a:rPr>
              <a:t> </a:t>
            </a:r>
            <a:r>
              <a:rPr lang="tr-TR" altLang="tr-TR" sz="2800" b="1" dirty="0" err="1">
                <a:latin typeface="Arial" panose="020B0604020202020204" pitchFamily="34" charset="0"/>
              </a:rPr>
              <a:t>variables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to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allow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the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b="1" dirty="0" err="1">
                <a:latin typeface="Arial" panose="020B0604020202020204" pitchFamily="34" charset="0"/>
              </a:rPr>
              <a:t>Generator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to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learn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more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meaningful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and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interpretable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features</a:t>
            </a:r>
            <a:r>
              <a:rPr lang="tr-TR" altLang="tr-TR" sz="2800" dirty="0">
                <a:latin typeface="Arial" panose="020B0604020202020204" pitchFamily="34" charset="0"/>
              </a:rPr>
              <a:t>. </a:t>
            </a:r>
            <a:r>
              <a:rPr lang="tr-TR" altLang="tr-TR" sz="2800" dirty="0" err="1">
                <a:latin typeface="Arial" panose="020B0604020202020204" pitchFamily="34" charset="0"/>
              </a:rPr>
              <a:t>This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enables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more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controlled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generation</a:t>
            </a:r>
            <a:r>
              <a:rPr lang="tr-TR" altLang="tr-TR" sz="2800" dirty="0">
                <a:latin typeface="Arial" panose="020B0604020202020204" pitchFamily="34" charset="0"/>
              </a:rPr>
              <a:t> of </a:t>
            </a:r>
            <a:r>
              <a:rPr lang="tr-TR" altLang="tr-TR" sz="2800" dirty="0" err="1">
                <a:latin typeface="Arial" panose="020B0604020202020204" pitchFamily="34" charset="0"/>
              </a:rPr>
              <a:t>images</a:t>
            </a:r>
            <a:r>
              <a:rPr lang="tr-TR" altLang="tr-TR" sz="2800" dirty="0" smtClean="0"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tr-TR" altLang="tr-TR" sz="28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sz="2800" b="1" dirty="0" err="1">
                <a:latin typeface="Arial" panose="020B0604020202020204" pitchFamily="34" charset="0"/>
              </a:rPr>
              <a:t>Features</a:t>
            </a:r>
            <a:r>
              <a:rPr lang="tr-TR" altLang="tr-TR" sz="2800" dirty="0">
                <a:latin typeface="Arial" panose="020B0604020202020204" pitchFamily="34" charset="0"/>
              </a:rPr>
              <a:t>: </a:t>
            </a:r>
            <a:r>
              <a:rPr lang="tr-TR" altLang="tr-TR" sz="2800" dirty="0" err="1">
                <a:latin typeface="Arial" panose="020B0604020202020204" pitchFamily="34" charset="0"/>
              </a:rPr>
              <a:t>InfoGAN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performs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b="1" dirty="0" err="1">
                <a:latin typeface="Arial" panose="020B0604020202020204" pitchFamily="34" charset="0"/>
              </a:rPr>
              <a:t>unsupervised</a:t>
            </a:r>
            <a:r>
              <a:rPr lang="tr-TR" altLang="tr-TR" sz="2800" b="1" dirty="0">
                <a:latin typeface="Arial" panose="020B0604020202020204" pitchFamily="34" charset="0"/>
              </a:rPr>
              <a:t> </a:t>
            </a:r>
            <a:r>
              <a:rPr lang="tr-TR" altLang="tr-TR" sz="2800" b="1" dirty="0" err="1">
                <a:latin typeface="Arial" panose="020B0604020202020204" pitchFamily="34" charset="0"/>
              </a:rPr>
              <a:t>learning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while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also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allowing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for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the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generation</a:t>
            </a:r>
            <a:r>
              <a:rPr lang="tr-TR" altLang="tr-TR" sz="2800" dirty="0">
                <a:latin typeface="Arial" panose="020B0604020202020204" pitchFamily="34" charset="0"/>
              </a:rPr>
              <a:t> of </a:t>
            </a:r>
            <a:r>
              <a:rPr lang="tr-TR" altLang="tr-TR" sz="2800" dirty="0" err="1">
                <a:latin typeface="Arial" panose="020B0604020202020204" pitchFamily="34" charset="0"/>
              </a:rPr>
              <a:t>labeled</a:t>
            </a:r>
            <a:r>
              <a:rPr lang="tr-TR" altLang="tr-TR" sz="2800" dirty="0">
                <a:latin typeface="Arial" panose="020B0604020202020204" pitchFamily="34" charset="0"/>
              </a:rPr>
              <a:t>, </a:t>
            </a:r>
            <a:r>
              <a:rPr lang="tr-TR" altLang="tr-TR" sz="2800" dirty="0" err="1">
                <a:latin typeface="Arial" panose="020B0604020202020204" pitchFamily="34" charset="0"/>
              </a:rPr>
              <a:t>interpretable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features</a:t>
            </a:r>
            <a:r>
              <a:rPr lang="tr-TR" altLang="tr-TR" sz="2800" dirty="0"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tr-TR" altLang="tr-T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02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087FD-59DB-2132-600F-9DCDCE7DE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D616DDF-CCB5-AF0E-24FD-EC636B131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tr-TR" sz="4800" b="1" i="0" dirty="0" err="1" smtClean="0">
                <a:effectLst/>
                <a:latin typeface="__Source_Sans_3_11ceb6"/>
              </a:rPr>
              <a:t>InfoGAN</a:t>
            </a:r>
            <a:endParaRPr lang="tr-TR" sz="4800" b="1" i="0" dirty="0">
              <a:effectLst/>
              <a:latin typeface="__Source_Sans_3_11ceb6"/>
            </a:endParaRPr>
          </a:p>
        </p:txBody>
      </p:sp>
      <p:pic>
        <p:nvPicPr>
          <p:cNvPr id="9218" name="Picture 2" descr="https://www.researchgate.net/publication/340884113/figure/fig3/AS:883691647684610@1587699915907/Structure-and-operation-of-InfoGAN-Information-maximizing-Generative-Adversarial_W6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999" y="1977109"/>
            <a:ext cx="7859712" cy="426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41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087FD-59DB-2132-600F-9DCDCE7DE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D616DDF-CCB5-AF0E-24FD-EC636B131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tr-TR" sz="4800" b="1" i="0" dirty="0" err="1" smtClean="0">
                <a:effectLst/>
                <a:latin typeface="__Source_Sans_3_11ceb6"/>
              </a:rPr>
              <a:t>DiscoGAN</a:t>
            </a:r>
            <a:endParaRPr lang="tr-TR" sz="4800" b="1" i="0" dirty="0">
              <a:effectLst/>
              <a:latin typeface="__Source_Sans_3_11ceb6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10468" y="1693753"/>
            <a:ext cx="10976682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tr-TR" altLang="tr-TR" sz="2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DiscoGAN</a:t>
            </a:r>
            <a:r>
              <a:rPr kumimoji="0" lang="tr-TR" altLang="tr-TR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tr-TR" altLang="tr-TR" sz="2800" dirty="0">
                <a:latin typeface="Arial" panose="020B0604020202020204" pitchFamily="34" charset="0"/>
              </a:rPr>
              <a:t>is a GAN </a:t>
            </a:r>
            <a:r>
              <a:rPr lang="tr-TR" altLang="tr-TR" sz="2800" dirty="0" err="1">
                <a:latin typeface="Arial" panose="020B0604020202020204" pitchFamily="34" charset="0"/>
              </a:rPr>
              <a:t>variant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designed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to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discover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relationships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between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two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different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datasets</a:t>
            </a:r>
            <a:r>
              <a:rPr lang="tr-TR" altLang="tr-TR" sz="2800" dirty="0">
                <a:latin typeface="Arial" panose="020B0604020202020204" pitchFamily="34" charset="0"/>
              </a:rPr>
              <a:t>. </a:t>
            </a:r>
            <a:r>
              <a:rPr lang="tr-TR" altLang="tr-TR" sz="2800" dirty="0" err="1">
                <a:latin typeface="Arial" panose="020B0604020202020204" pitchFamily="34" charset="0"/>
              </a:rPr>
              <a:t>It</a:t>
            </a:r>
            <a:r>
              <a:rPr lang="tr-TR" altLang="tr-TR" sz="2800" dirty="0">
                <a:latin typeface="Arial" panose="020B0604020202020204" pitchFamily="34" charset="0"/>
              </a:rPr>
              <a:t> is </a:t>
            </a:r>
            <a:r>
              <a:rPr lang="tr-TR" altLang="tr-TR" sz="2800" dirty="0" err="1">
                <a:latin typeface="Arial" panose="020B0604020202020204" pitchFamily="34" charset="0"/>
              </a:rPr>
              <a:t>primarily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used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for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transforming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the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features</a:t>
            </a:r>
            <a:r>
              <a:rPr lang="tr-TR" altLang="tr-TR" sz="2800" dirty="0">
                <a:latin typeface="Arial" panose="020B0604020202020204" pitchFamily="34" charset="0"/>
              </a:rPr>
              <a:t> of </a:t>
            </a:r>
            <a:r>
              <a:rPr lang="tr-TR" altLang="tr-TR" sz="2800" dirty="0" err="1">
                <a:latin typeface="Arial" panose="020B0604020202020204" pitchFamily="34" charset="0"/>
              </a:rPr>
              <a:t>one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dataset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into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another</a:t>
            </a:r>
            <a:r>
              <a:rPr lang="tr-TR" altLang="tr-TR" sz="2800" dirty="0"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sz="2800" b="1" dirty="0" err="1">
                <a:latin typeface="Arial" panose="020B0604020202020204" pitchFamily="34" charset="0"/>
              </a:rPr>
              <a:t>Bidirectional</a:t>
            </a:r>
            <a:r>
              <a:rPr lang="tr-TR" altLang="tr-TR" sz="2800" b="1" dirty="0">
                <a:latin typeface="Arial" panose="020B0604020202020204" pitchFamily="34" charset="0"/>
              </a:rPr>
              <a:t> </a:t>
            </a:r>
            <a:r>
              <a:rPr lang="tr-TR" altLang="tr-TR" sz="2800" b="1" dirty="0" err="1">
                <a:latin typeface="Arial" panose="020B0604020202020204" pitchFamily="34" charset="0"/>
              </a:rPr>
              <a:t>Transformation</a:t>
            </a:r>
            <a:r>
              <a:rPr lang="tr-TR" altLang="tr-TR" sz="2800" dirty="0">
                <a:latin typeface="Arial" panose="020B0604020202020204" pitchFamily="34" charset="0"/>
              </a:rPr>
              <a:t>: </a:t>
            </a:r>
            <a:r>
              <a:rPr lang="tr-TR" altLang="tr-TR" sz="2800" dirty="0" err="1">
                <a:latin typeface="Arial" panose="020B0604020202020204" pitchFamily="34" charset="0"/>
              </a:rPr>
              <a:t>DiscoGAN</a:t>
            </a:r>
            <a:r>
              <a:rPr lang="tr-TR" altLang="tr-TR" sz="2800" dirty="0">
                <a:latin typeface="Arial" panose="020B0604020202020204" pitchFamily="34" charset="0"/>
              </a:rPr>
              <a:t> can </a:t>
            </a:r>
            <a:r>
              <a:rPr lang="tr-TR" altLang="tr-TR" sz="2800" dirty="0" err="1">
                <a:latin typeface="Arial" panose="020B0604020202020204" pitchFamily="34" charset="0"/>
              </a:rPr>
              <a:t>learn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transformations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between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two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different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datasets</a:t>
            </a:r>
            <a:r>
              <a:rPr lang="tr-TR" altLang="tr-TR" sz="2800" dirty="0">
                <a:latin typeface="Arial" panose="020B0604020202020204" pitchFamily="34" charset="0"/>
              </a:rPr>
              <a:t>, </a:t>
            </a:r>
            <a:r>
              <a:rPr lang="tr-TR" altLang="tr-TR" sz="2800" dirty="0" err="1">
                <a:latin typeface="Arial" panose="020B0604020202020204" pitchFamily="34" charset="0"/>
              </a:rPr>
              <a:t>such</a:t>
            </a:r>
            <a:r>
              <a:rPr lang="tr-TR" altLang="tr-TR" sz="2800" dirty="0">
                <a:latin typeface="Arial" panose="020B0604020202020204" pitchFamily="34" charset="0"/>
              </a:rPr>
              <a:t> as </a:t>
            </a:r>
            <a:r>
              <a:rPr lang="tr-TR" altLang="tr-TR" sz="2800" dirty="0" err="1">
                <a:latin typeface="Arial" panose="020B0604020202020204" pitchFamily="34" charset="0"/>
              </a:rPr>
              <a:t>converting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images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from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one</a:t>
            </a:r>
            <a:r>
              <a:rPr lang="tr-TR" altLang="tr-TR" sz="2800" dirty="0">
                <a:latin typeface="Arial" panose="020B0604020202020204" pitchFamily="34" charset="0"/>
              </a:rPr>
              <a:t> domain </a:t>
            </a:r>
            <a:r>
              <a:rPr lang="tr-TR" altLang="tr-TR" sz="2800" dirty="0" err="1">
                <a:latin typeface="Arial" panose="020B0604020202020204" pitchFamily="34" charset="0"/>
              </a:rPr>
              <a:t>to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another</a:t>
            </a:r>
            <a:r>
              <a:rPr lang="tr-TR" altLang="tr-TR" sz="2800" dirty="0"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sz="2800" b="1" dirty="0">
                <a:latin typeface="Arial" panose="020B0604020202020204" pitchFamily="34" charset="0"/>
              </a:rPr>
              <a:t>Applications</a:t>
            </a:r>
            <a:r>
              <a:rPr lang="tr-TR" altLang="tr-TR" sz="2800" dirty="0">
                <a:latin typeface="Arial" panose="020B0604020202020204" pitchFamily="34" charset="0"/>
              </a:rPr>
              <a:t>: </a:t>
            </a:r>
            <a:r>
              <a:rPr lang="tr-TR" altLang="tr-TR" sz="2800" dirty="0" err="1">
                <a:latin typeface="Arial" panose="020B0604020202020204" pitchFamily="34" charset="0"/>
              </a:rPr>
              <a:t>It</a:t>
            </a:r>
            <a:r>
              <a:rPr lang="tr-TR" altLang="tr-TR" sz="2800" dirty="0">
                <a:latin typeface="Arial" panose="020B0604020202020204" pitchFamily="34" charset="0"/>
              </a:rPr>
              <a:t> is </a:t>
            </a:r>
            <a:r>
              <a:rPr lang="tr-TR" altLang="tr-TR" sz="2800" dirty="0" err="1">
                <a:latin typeface="Arial" panose="020B0604020202020204" pitchFamily="34" charset="0"/>
              </a:rPr>
              <a:t>highly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useful</a:t>
            </a:r>
            <a:r>
              <a:rPr lang="tr-TR" altLang="tr-TR" sz="2800" dirty="0">
                <a:latin typeface="Arial" panose="020B0604020202020204" pitchFamily="34" charset="0"/>
              </a:rPr>
              <a:t> in </a:t>
            </a:r>
            <a:r>
              <a:rPr lang="tr-TR" altLang="tr-TR" sz="2800" dirty="0" err="1">
                <a:latin typeface="Arial" panose="020B0604020202020204" pitchFamily="34" charset="0"/>
              </a:rPr>
              <a:t>fields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like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fashion</a:t>
            </a:r>
            <a:r>
              <a:rPr lang="tr-TR" altLang="tr-TR" sz="2800" dirty="0">
                <a:latin typeface="Arial" panose="020B0604020202020204" pitchFamily="34" charset="0"/>
              </a:rPr>
              <a:t>, </a:t>
            </a:r>
            <a:r>
              <a:rPr lang="tr-TR" altLang="tr-TR" sz="2800" dirty="0" err="1">
                <a:latin typeface="Arial" panose="020B0604020202020204" pitchFamily="34" charset="0"/>
              </a:rPr>
              <a:t>style</a:t>
            </a:r>
            <a:r>
              <a:rPr lang="tr-TR" altLang="tr-TR" sz="2800" dirty="0">
                <a:latin typeface="Arial" panose="020B0604020202020204" pitchFamily="34" charset="0"/>
              </a:rPr>
              <a:t> transfer, </a:t>
            </a:r>
            <a:r>
              <a:rPr lang="tr-TR" altLang="tr-TR" sz="2800" dirty="0" err="1">
                <a:latin typeface="Arial" panose="020B0604020202020204" pitchFamily="34" charset="0"/>
              </a:rPr>
              <a:t>and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image-to-image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transformation</a:t>
            </a:r>
            <a:r>
              <a:rPr lang="tr-TR" altLang="tr-TR" sz="2800" dirty="0">
                <a:latin typeface="Arial" panose="020B0604020202020204" pitchFamily="34" charset="0"/>
              </a:rPr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altLang="tr-TR" sz="2800" b="1" dirty="0">
                <a:latin typeface="Arial" panose="020B0604020202020204" pitchFamily="34" charset="0"/>
              </a:rPr>
              <a:t>Training</a:t>
            </a:r>
            <a:r>
              <a:rPr lang="tr-TR" altLang="tr-TR" sz="2800" dirty="0">
                <a:latin typeface="Arial" panose="020B0604020202020204" pitchFamily="34" charset="0"/>
              </a:rPr>
              <a:t>: </a:t>
            </a:r>
            <a:r>
              <a:rPr lang="tr-TR" altLang="tr-TR" sz="2800" dirty="0" err="1">
                <a:latin typeface="Arial" panose="020B0604020202020204" pitchFamily="34" charset="0"/>
              </a:rPr>
              <a:t>It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learns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the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reciprocal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transformation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between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two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datasets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by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connecting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b="1" dirty="0" err="1">
                <a:latin typeface="Arial" panose="020B0604020202020204" pitchFamily="34" charset="0"/>
              </a:rPr>
              <a:t>Generator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networks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for</a:t>
            </a:r>
            <a:r>
              <a:rPr lang="tr-TR" altLang="tr-TR" sz="2800" dirty="0">
                <a:latin typeface="Arial" panose="020B0604020202020204" pitchFamily="34" charset="0"/>
              </a:rPr>
              <a:t> </a:t>
            </a:r>
            <a:r>
              <a:rPr lang="tr-TR" altLang="tr-TR" sz="2800" dirty="0" err="1">
                <a:latin typeface="Arial" panose="020B0604020202020204" pitchFamily="34" charset="0"/>
              </a:rPr>
              <a:t>each</a:t>
            </a:r>
            <a:r>
              <a:rPr lang="tr-TR" altLang="tr-TR" sz="2800" dirty="0">
                <a:latin typeface="Arial" panose="020B0604020202020204" pitchFamily="34" charset="0"/>
              </a:rPr>
              <a:t> domain.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tr-TR" altLang="tr-T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11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087FD-59DB-2132-600F-9DCDCE7DE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D616DDF-CCB5-AF0E-24FD-EC636B131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tr-TR" sz="4800" b="1" i="0" dirty="0" err="1" smtClean="0">
                <a:effectLst/>
                <a:latin typeface="__Source_Sans_3_11ceb6"/>
              </a:rPr>
              <a:t>DiscoGAN</a:t>
            </a:r>
            <a:endParaRPr lang="tr-TR" sz="4800" b="1" i="0" dirty="0">
              <a:effectLst/>
              <a:latin typeface="__Source_Sans_3_11ceb6"/>
            </a:endParaRPr>
          </a:p>
        </p:txBody>
      </p:sp>
      <p:pic>
        <p:nvPicPr>
          <p:cNvPr id="11266" name="Picture 2" descr="Model Zoo - DiscoGAN PyTorch Mod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001" y="695246"/>
            <a:ext cx="7059387" cy="563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19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10407-7FC2-5856-FEE9-AE402015D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E5607C7-B0D4-F328-F4D0-AB1F4B18F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tr-TR" sz="4800" b="1" i="0" dirty="0" err="1">
                <a:effectLst/>
                <a:latin typeface="__Source_Sans_3_11ceb6"/>
              </a:rPr>
              <a:t>Generative</a:t>
            </a:r>
            <a:r>
              <a:rPr lang="tr-TR" sz="4800" b="1" i="0" dirty="0">
                <a:effectLst/>
                <a:latin typeface="__Source_Sans_3_11ceb6"/>
              </a:rPr>
              <a:t> </a:t>
            </a:r>
            <a:r>
              <a:rPr lang="tr-TR" sz="4800" b="1" i="0" dirty="0" err="1">
                <a:effectLst/>
                <a:latin typeface="__Source_Sans_3_11ceb6"/>
              </a:rPr>
              <a:t>Adversarial</a:t>
            </a:r>
            <a:r>
              <a:rPr lang="tr-TR" sz="4800" b="1" i="0" dirty="0">
                <a:effectLst/>
                <a:latin typeface="__Source_Sans_3_11ceb6"/>
              </a:rPr>
              <a:t> Network (</a:t>
            </a:r>
            <a:r>
              <a:rPr lang="tr-TR" sz="4800" b="1" i="0" dirty="0" err="1">
                <a:effectLst/>
                <a:latin typeface="__Source_Sans_3_11ceb6"/>
              </a:rPr>
              <a:t>GANs</a:t>
            </a:r>
            <a:r>
              <a:rPr lang="tr-TR" sz="4800" b="1" i="0" dirty="0">
                <a:effectLst/>
                <a:latin typeface="__Source_Sans_3_11ceb6"/>
              </a:rPr>
              <a:t>)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57B5BC03-5E46-2798-B151-7602A7DCD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085" y="2266867"/>
            <a:ext cx="9120572" cy="382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97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E2FD6-F88C-9089-B206-112148F64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1FFB86DE-9ACF-A5A8-69D7-A33B4988D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tr-TR" sz="4800" b="1" i="0" dirty="0" err="1">
                <a:effectLst/>
                <a:latin typeface="__Source_Sans_3_11ceb6"/>
              </a:rPr>
              <a:t>Generative</a:t>
            </a:r>
            <a:r>
              <a:rPr lang="tr-TR" sz="4800" b="1" i="0" dirty="0">
                <a:effectLst/>
                <a:latin typeface="__Source_Sans_3_11ceb6"/>
              </a:rPr>
              <a:t> </a:t>
            </a:r>
            <a:r>
              <a:rPr lang="tr-TR" sz="4800" b="1" i="0" dirty="0" err="1">
                <a:effectLst/>
                <a:latin typeface="__Source_Sans_3_11ceb6"/>
              </a:rPr>
              <a:t>Adversarial</a:t>
            </a:r>
            <a:r>
              <a:rPr lang="tr-TR" sz="4800" b="1" i="0" dirty="0">
                <a:effectLst/>
                <a:latin typeface="__Source_Sans_3_11ceb6"/>
              </a:rPr>
              <a:t> Network (</a:t>
            </a:r>
            <a:r>
              <a:rPr lang="tr-TR" sz="4800" b="1" i="0" dirty="0" err="1">
                <a:effectLst/>
                <a:latin typeface="__Source_Sans_3_11ceb6"/>
              </a:rPr>
              <a:t>GANs</a:t>
            </a:r>
            <a:r>
              <a:rPr lang="tr-TR" sz="4800" b="1" i="0" dirty="0">
                <a:effectLst/>
                <a:latin typeface="__Source_Sans_3_11ceb6"/>
              </a:rPr>
              <a:t>)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BDB17C3-0A2C-EBA1-867B-BEB7B32EB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583" y="1802244"/>
            <a:ext cx="9202434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23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8BB26-BC65-A139-4691-9DD5F42BF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FDCFB627-E6D2-0463-677E-C04717F98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tr-TR" sz="4800" b="1" i="0" dirty="0" err="1">
                <a:effectLst/>
                <a:latin typeface="__Source_Sans_3_11ceb6"/>
              </a:rPr>
              <a:t>Generative</a:t>
            </a:r>
            <a:r>
              <a:rPr lang="tr-TR" sz="4800" b="1" i="0" dirty="0">
                <a:effectLst/>
                <a:latin typeface="__Source_Sans_3_11ceb6"/>
              </a:rPr>
              <a:t> </a:t>
            </a:r>
            <a:r>
              <a:rPr lang="tr-TR" sz="4800" b="1" i="0" dirty="0" err="1">
                <a:effectLst/>
                <a:latin typeface="__Source_Sans_3_11ceb6"/>
              </a:rPr>
              <a:t>Adversarial</a:t>
            </a:r>
            <a:r>
              <a:rPr lang="tr-TR" sz="4800" b="1" i="0" dirty="0">
                <a:effectLst/>
                <a:latin typeface="__Source_Sans_3_11ceb6"/>
              </a:rPr>
              <a:t> Network (</a:t>
            </a:r>
            <a:r>
              <a:rPr lang="tr-TR" sz="4800" b="1" i="0" dirty="0" err="1">
                <a:effectLst/>
                <a:latin typeface="__Source_Sans_3_11ceb6"/>
              </a:rPr>
              <a:t>GANs</a:t>
            </a:r>
            <a:r>
              <a:rPr lang="tr-TR" sz="4800" b="1" i="0" dirty="0">
                <a:effectLst/>
                <a:latin typeface="__Source_Sans_3_11ceb6"/>
              </a:rPr>
              <a:t>)</a:t>
            </a:r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E0CD2C9D-F339-7D0F-FCE1-3DDBFB6A3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633" y="1977109"/>
            <a:ext cx="10266389" cy="484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077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8BE59-6424-4C8C-07C8-33DAA6D9D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DE9E4AE-0E3B-BE30-633F-2364E1D07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tr-TR" sz="4800" b="1" i="0" dirty="0" err="1">
                <a:effectLst/>
                <a:latin typeface="__Source_Sans_3_11ceb6"/>
              </a:rPr>
              <a:t>Generative</a:t>
            </a:r>
            <a:r>
              <a:rPr lang="tr-TR" sz="4800" b="1" i="0" dirty="0">
                <a:effectLst/>
                <a:latin typeface="__Source_Sans_3_11ceb6"/>
              </a:rPr>
              <a:t> </a:t>
            </a:r>
            <a:r>
              <a:rPr lang="tr-TR" sz="4800" b="1" i="0" dirty="0" err="1">
                <a:effectLst/>
                <a:latin typeface="__Source_Sans_3_11ceb6"/>
              </a:rPr>
              <a:t>Adversarial</a:t>
            </a:r>
            <a:r>
              <a:rPr lang="tr-TR" sz="4800" b="1" i="0" dirty="0">
                <a:effectLst/>
                <a:latin typeface="__Source_Sans_3_11ceb6"/>
              </a:rPr>
              <a:t> Network (</a:t>
            </a:r>
            <a:r>
              <a:rPr lang="tr-TR" sz="4800" b="1" i="0" dirty="0" err="1">
                <a:effectLst/>
                <a:latin typeface="__Source_Sans_3_11ceb6"/>
              </a:rPr>
              <a:t>GANs</a:t>
            </a:r>
            <a:r>
              <a:rPr lang="tr-TR" sz="4800" b="1" i="0" dirty="0">
                <a:effectLst/>
                <a:latin typeface="__Source_Sans_3_11ceb6"/>
              </a:rPr>
              <a:t>)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609557D-FCED-EBAA-7FD0-1841ABB23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696" y="1977109"/>
            <a:ext cx="9240318" cy="395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27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8BE59-6424-4C8C-07C8-33DAA6D9D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DE9E4AE-0E3B-BE30-633F-2364E1D07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tr-TR" sz="4800" b="1" i="0" dirty="0" err="1">
                <a:effectLst/>
                <a:latin typeface="__Source_Sans_3_11ceb6"/>
              </a:rPr>
              <a:t>Generative</a:t>
            </a:r>
            <a:r>
              <a:rPr lang="tr-TR" sz="4800" b="1" i="0" dirty="0">
                <a:effectLst/>
                <a:latin typeface="__Source_Sans_3_11ceb6"/>
              </a:rPr>
              <a:t> </a:t>
            </a:r>
            <a:r>
              <a:rPr lang="tr-TR" sz="4800" b="1" i="0" dirty="0" err="1">
                <a:effectLst/>
                <a:latin typeface="__Source_Sans_3_11ceb6"/>
              </a:rPr>
              <a:t>Adversarial</a:t>
            </a:r>
            <a:r>
              <a:rPr lang="tr-TR" sz="4800" b="1" i="0" dirty="0">
                <a:effectLst/>
                <a:latin typeface="__Source_Sans_3_11ceb6"/>
              </a:rPr>
              <a:t> Network (</a:t>
            </a:r>
            <a:r>
              <a:rPr lang="tr-TR" sz="4800" b="1" i="0" dirty="0" err="1">
                <a:effectLst/>
                <a:latin typeface="__Source_Sans_3_11ceb6"/>
              </a:rPr>
              <a:t>GANs</a:t>
            </a:r>
            <a:r>
              <a:rPr lang="tr-TR" sz="4800" b="1" i="0" dirty="0">
                <a:effectLst/>
                <a:latin typeface="__Source_Sans_3_11ceb6"/>
              </a:rPr>
              <a:t>)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087" y="1977109"/>
            <a:ext cx="8833789" cy="433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3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8BE59-6424-4C8C-07C8-33DAA6D9D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DE9E4AE-0E3B-BE30-633F-2364E1D07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tr-TR" sz="4800" b="1" i="0" dirty="0" err="1">
                <a:effectLst/>
                <a:latin typeface="__Source_Sans_3_11ceb6"/>
              </a:rPr>
              <a:t>Generative</a:t>
            </a:r>
            <a:r>
              <a:rPr lang="tr-TR" sz="4800" b="1" i="0" dirty="0">
                <a:effectLst/>
                <a:latin typeface="__Source_Sans_3_11ceb6"/>
              </a:rPr>
              <a:t> </a:t>
            </a:r>
            <a:r>
              <a:rPr lang="tr-TR" sz="4800" b="1" i="0" dirty="0" err="1">
                <a:effectLst/>
                <a:latin typeface="__Source_Sans_3_11ceb6"/>
              </a:rPr>
              <a:t>Adversarial</a:t>
            </a:r>
            <a:r>
              <a:rPr lang="tr-TR" sz="4800" b="1" i="0" dirty="0">
                <a:effectLst/>
                <a:latin typeface="__Source_Sans_3_11ceb6"/>
              </a:rPr>
              <a:t> Network (</a:t>
            </a:r>
            <a:r>
              <a:rPr lang="tr-TR" sz="4800" b="1" i="0" dirty="0" err="1">
                <a:effectLst/>
                <a:latin typeface="__Source_Sans_3_11ceb6"/>
              </a:rPr>
              <a:t>GANs</a:t>
            </a:r>
            <a:r>
              <a:rPr lang="tr-TR" sz="4800" b="1" i="0" dirty="0">
                <a:effectLst/>
                <a:latin typeface="__Source_Sans_3_11ceb6"/>
              </a:rPr>
              <a:t>)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241" y="2390826"/>
            <a:ext cx="8183117" cy="3286584"/>
          </a:xfrm>
          <a:prstGeom prst="rect">
            <a:avLst/>
          </a:prstGeom>
        </p:spPr>
      </p:pic>
      <p:sp>
        <p:nvSpPr>
          <p:cNvPr id="5" name="Dikdörtgen 4"/>
          <p:cNvSpPr/>
          <p:nvPr/>
        </p:nvSpPr>
        <p:spPr>
          <a:xfrm>
            <a:off x="1792270" y="5906461"/>
            <a:ext cx="78659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3600" b="1" dirty="0"/>
              <a:t>A </a:t>
            </a:r>
            <a:r>
              <a:rPr lang="tr-TR" sz="3600" b="1" dirty="0" err="1"/>
              <a:t>photo</a:t>
            </a:r>
            <a:r>
              <a:rPr lang="tr-TR" sz="3600" b="1" dirty="0"/>
              <a:t> </a:t>
            </a:r>
            <a:r>
              <a:rPr lang="tr-TR" sz="3600" b="1" dirty="0" err="1"/>
              <a:t>showing</a:t>
            </a:r>
            <a:r>
              <a:rPr lang="tr-TR" sz="3600" b="1" dirty="0"/>
              <a:t> </a:t>
            </a:r>
            <a:r>
              <a:rPr lang="tr-TR" sz="3600" b="1" dirty="0" err="1"/>
              <a:t>the</a:t>
            </a:r>
            <a:r>
              <a:rPr lang="tr-TR" sz="3600" b="1" dirty="0"/>
              <a:t> </a:t>
            </a:r>
            <a:r>
              <a:rPr lang="tr-TR" sz="3600" b="1" dirty="0" err="1"/>
              <a:t>development</a:t>
            </a:r>
            <a:r>
              <a:rPr lang="tr-TR" sz="3600" b="1" dirty="0"/>
              <a:t> of GAN</a:t>
            </a:r>
          </a:p>
        </p:txBody>
      </p:sp>
    </p:spTree>
    <p:extLst>
      <p:ext uri="{BB962C8B-B14F-4D97-AF65-F5344CB8AC3E}">
        <p14:creationId xmlns:p14="http://schemas.microsoft.com/office/powerpoint/2010/main" val="1201188333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2009</TotalTime>
  <Words>1181</Words>
  <Application>Microsoft Office PowerPoint</Application>
  <PresentationFormat>Geniş ekran</PresentationFormat>
  <Paragraphs>129</Paragraphs>
  <Slides>33</Slides>
  <Notes>32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33</vt:i4>
      </vt:variant>
    </vt:vector>
  </HeadingPairs>
  <TitlesOfParts>
    <vt:vector size="39" baseType="lpstr">
      <vt:lpstr>__Source_Sans_3_11ceb6</vt:lpstr>
      <vt:lpstr>Arial</vt:lpstr>
      <vt:lpstr>Calibri</vt:lpstr>
      <vt:lpstr>Calibri Light</vt:lpstr>
      <vt:lpstr>source-serif-pro</vt:lpstr>
      <vt:lpstr>Metropolitan</vt:lpstr>
      <vt:lpstr>GENERATIVE AI </vt:lpstr>
      <vt:lpstr>Generative Adversarial Network (GANs)</vt:lpstr>
      <vt:lpstr>Generative Adversarial Network (GANs)</vt:lpstr>
      <vt:lpstr>Generative Adversarial Network (GANs)</vt:lpstr>
      <vt:lpstr>Generative Adversarial Network (GANs)</vt:lpstr>
      <vt:lpstr>Generative Adversarial Network (GANs)</vt:lpstr>
      <vt:lpstr>Generative Adversarial Network (GANs)</vt:lpstr>
      <vt:lpstr>Generative Adversarial Network (GANs)</vt:lpstr>
      <vt:lpstr>Generative Adversarial Network (GANs)</vt:lpstr>
      <vt:lpstr>Generative Adversarial Network (GANs)</vt:lpstr>
      <vt:lpstr>GAN’s Architecture</vt:lpstr>
      <vt:lpstr>Training Discriminator</vt:lpstr>
      <vt:lpstr>Training Generator</vt:lpstr>
      <vt:lpstr>Generative Adversarial Network (GANs)</vt:lpstr>
      <vt:lpstr>Generative Adversarial Network (GANs)</vt:lpstr>
      <vt:lpstr>Generative Adversarial Network (GANs)</vt:lpstr>
      <vt:lpstr>GAN’s formulation</vt:lpstr>
      <vt:lpstr>GAN’s formulation</vt:lpstr>
      <vt:lpstr>GAN’s formulation</vt:lpstr>
      <vt:lpstr>GAN’s formulation</vt:lpstr>
      <vt:lpstr>GAN’s formulation</vt:lpstr>
      <vt:lpstr>Deep Convolutional GANs (DCGANs)</vt:lpstr>
      <vt:lpstr>Types of GANs </vt:lpstr>
      <vt:lpstr>Types of GANs </vt:lpstr>
      <vt:lpstr>Vanilla GAN </vt:lpstr>
      <vt:lpstr>Vanilla GAN </vt:lpstr>
      <vt:lpstr>Deep Convolutional GANs (DCGANs)</vt:lpstr>
      <vt:lpstr>Deep Convolutional GANs (DCGANs)</vt:lpstr>
      <vt:lpstr>Deep Convolutional GANs (DCGANs)</vt:lpstr>
      <vt:lpstr>InfoGAN</vt:lpstr>
      <vt:lpstr>InfoGAN</vt:lpstr>
      <vt:lpstr>DiscoGAN</vt:lpstr>
      <vt:lpstr>DiscoGAN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AI </dc:title>
  <dc:creator>Lab43</dc:creator>
  <cp:lastModifiedBy>Lab43</cp:lastModifiedBy>
  <cp:revision>132</cp:revision>
  <dcterms:created xsi:type="dcterms:W3CDTF">2025-02-07T20:05:53Z</dcterms:created>
  <dcterms:modified xsi:type="dcterms:W3CDTF">2025-03-23T20:37:46Z</dcterms:modified>
</cp:coreProperties>
</file>